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15"/>
  </p:notesMasterIdLst>
  <p:handoutMasterIdLst>
    <p:handoutMasterId r:id="rId16"/>
  </p:handoutMasterIdLst>
  <p:sldIdLst>
    <p:sldId id="256" r:id="rId5"/>
    <p:sldId id="263" r:id="rId6"/>
    <p:sldId id="341" r:id="rId7"/>
    <p:sldId id="343" r:id="rId8"/>
    <p:sldId id="330" r:id="rId9"/>
    <p:sldId id="342" r:id="rId10"/>
    <p:sldId id="344" r:id="rId11"/>
    <p:sldId id="345" r:id="rId12"/>
    <p:sldId id="340" r:id="rId13"/>
    <p:sldId id="261"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 Warwick" initials="BW" lastIdx="2" clrIdx="0">
    <p:extLst>
      <p:ext uri="{19B8F6BF-5375-455C-9EA6-DF929625EA0E}">
        <p15:presenceInfo xmlns:p15="http://schemas.microsoft.com/office/powerpoint/2012/main" userId="0548997fc86bba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27" autoAdjust="0"/>
  </p:normalViewPr>
  <p:slideViewPr>
    <p:cSldViewPr snapToGrid="0">
      <p:cViewPr varScale="1">
        <p:scale>
          <a:sx n="52" d="100"/>
          <a:sy n="52" d="100"/>
        </p:scale>
        <p:origin x="12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C6557DE0-87F3-4132-8148-E6DBE978D8DA}" type="datetimeFigureOut">
              <a:rPr lang="en-US" smtClean="0"/>
              <a:t>8/21/2025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F6D6B84-FF1A-4970-833A-2FB9A60C1F9B}" type="slidenum">
              <a:rPr lang="en-US" smtClean="0"/>
              <a:t>‹#›</a:t>
            </a:fld>
            <a:endParaRPr lang="en-US"/>
          </a:p>
        </p:txBody>
      </p:sp>
    </p:spTree>
    <p:extLst>
      <p:ext uri="{BB962C8B-B14F-4D97-AF65-F5344CB8AC3E}">
        <p14:creationId xmlns:p14="http://schemas.microsoft.com/office/powerpoint/2010/main" val="68237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03E27C6-1CC0-46C4-92CE-BD7CD8E346CC}" type="datetimeFigureOut">
              <a:rPr lang="en-US"/>
              <a:t>8/21/2025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89BC7E1-7938-4699-BF3A-73CF5E0A5CFE}" type="slidenum">
              <a:rPr lang="en-US"/>
              <a:t>‹#›</a:t>
            </a:fld>
            <a:endParaRPr lang="en-US"/>
          </a:p>
        </p:txBody>
      </p:sp>
    </p:spTree>
    <p:extLst>
      <p:ext uri="{BB962C8B-B14F-4D97-AF65-F5344CB8AC3E}">
        <p14:creationId xmlns:p14="http://schemas.microsoft.com/office/powerpoint/2010/main" val="79498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9BC7E1-7938-4699-BF3A-73CF5E0A5CFE}" type="slidenum">
              <a:rPr lang="en-US"/>
              <a:t>1</a:t>
            </a:fld>
            <a:endParaRPr lang="en-US"/>
          </a:p>
        </p:txBody>
      </p:sp>
    </p:spTree>
    <p:extLst>
      <p:ext uri="{BB962C8B-B14F-4D97-AF65-F5344CB8AC3E}">
        <p14:creationId xmlns:p14="http://schemas.microsoft.com/office/powerpoint/2010/main" val="689886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for listening to the end of this presentation and a sincere thank you for good work in our communities.</a:t>
            </a:r>
          </a:p>
        </p:txBody>
      </p:sp>
      <p:sp>
        <p:nvSpPr>
          <p:cNvPr id="4" name="Slide Number Placeholder 3"/>
          <p:cNvSpPr>
            <a:spLocks noGrp="1"/>
          </p:cNvSpPr>
          <p:nvPr>
            <p:ph type="sldNum" sz="quarter" idx="5"/>
          </p:nvPr>
        </p:nvSpPr>
        <p:spPr/>
        <p:txBody>
          <a:bodyPr/>
          <a:lstStyle/>
          <a:p>
            <a:fld id="{089BC7E1-7938-4699-BF3A-73CF5E0A5CFE}" type="slidenum">
              <a:rPr lang="en-US"/>
              <a:t>10</a:t>
            </a:fld>
            <a:endParaRPr lang="en-US"/>
          </a:p>
        </p:txBody>
      </p:sp>
    </p:spTree>
    <p:extLst>
      <p:ext uri="{BB962C8B-B14F-4D97-AF65-F5344CB8AC3E}">
        <p14:creationId xmlns:p14="http://schemas.microsoft.com/office/powerpoint/2010/main" val="134795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BC7E1-7938-4699-BF3A-73CF5E0A5CFE}" type="slidenum">
              <a:rPr lang="en-US" smtClean="0"/>
              <a:t>2</a:t>
            </a:fld>
            <a:endParaRPr lang="en-US"/>
          </a:p>
        </p:txBody>
      </p:sp>
    </p:spTree>
    <p:extLst>
      <p:ext uri="{BB962C8B-B14F-4D97-AF65-F5344CB8AC3E}">
        <p14:creationId xmlns:p14="http://schemas.microsoft.com/office/powerpoint/2010/main" val="103208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52143-7BD6-9B93-3B54-18D699A262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9B6DE-1712-4B3D-724D-87202120C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32BC2-8CC2-4BA7-1A54-CAA51C3C8E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3D9A53-29A1-92B7-5114-9EC70D2361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BC7E1-7938-4699-BF3A-73CF5E0A5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425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81239-2A62-B3EA-F25B-10073EE45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686AB-DFDB-9616-F8FE-55F1ABA28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9E933-3EB4-ECFE-3AFC-EB5101894C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708834-4313-7932-BDDA-FD41E140E20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BC7E1-7938-4699-BF3A-73CF5E0A5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22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BC7E1-7938-4699-BF3A-73CF5E0A5CFE}" type="slidenum">
              <a:rPr lang="en-US" smtClean="0"/>
              <a:t>5</a:t>
            </a:fld>
            <a:endParaRPr lang="en-US"/>
          </a:p>
        </p:txBody>
      </p:sp>
    </p:spTree>
    <p:extLst>
      <p:ext uri="{BB962C8B-B14F-4D97-AF65-F5344CB8AC3E}">
        <p14:creationId xmlns:p14="http://schemas.microsoft.com/office/powerpoint/2010/main" val="2309779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B6A1A-5051-995E-4E64-6AD044A68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55C90-4A88-4F39-1B81-98E33790E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A1ECA-54B6-B53F-F0F1-B82979FD2F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637043-20E7-BC64-5A95-8CC468BE1D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BC7E1-7938-4699-BF3A-73CF5E0A5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44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A1DB0-3932-CA80-1FE6-F91945967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EFBF2-FDFF-DE7E-537F-46EFC7582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0FA84-2D4B-F3C1-C25F-FCE3CD82F7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5B2047-7AE3-4A25-7870-C54BE013E6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BC7E1-7938-4699-BF3A-73CF5E0A5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98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EB94E-D00B-CB0A-9787-4E404399A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6DED4-69C0-EDAF-43F2-EFD93EFD5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C553D-FDA9-BCB7-C934-EE33ADD612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A96764-247A-0D83-4C29-BDAF157F761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BC7E1-7938-4699-BF3A-73CF5E0A5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077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BC7E1-7938-4699-BF3A-73CF5E0A5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30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9614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853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909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069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4420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91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457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1115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0895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6892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4109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87843116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ttsburgh.legistar.com/LegislationDetail.aspx?ID=7450275&amp;GUID=B7828059-9C4A-40F9-9BD3-B3B25031EAA8&amp;Options=ID|Text|&amp;Search=Hazelwood" TargetMode="Externa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hyperlink" Target="https://us02web.zoom.us/j/8827511350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mailto:planningcommission@pittsburghp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ight Triangle 42">
            <a:extLst>
              <a:ext uri="{FF2B5EF4-FFF2-40B4-BE49-F238E27FC236}">
                <a16:creationId xmlns:a16="http://schemas.microsoft.com/office/drawing/2014/main" id="{796980CB-0883-4188-BAEF-6657010F7703}"/>
              </a:ext>
            </a:extLst>
          </p:cNvPr>
          <p:cNvSpPr/>
          <p:nvPr/>
        </p:nvSpPr>
        <p:spPr>
          <a:xfrm>
            <a:off x="-5318" y="-5317"/>
            <a:ext cx="6857998" cy="686685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22F6B821-CB33-4D26-945F-6FA6B48BFC45}"/>
              </a:ext>
            </a:extLst>
          </p:cNvPr>
          <p:cNvSpPr/>
          <p:nvPr/>
        </p:nvSpPr>
        <p:spPr>
          <a:xfrm>
            <a:off x="-5317" y="561752"/>
            <a:ext cx="6308650" cy="629978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id="{16558E29-2F06-4725-977A-1170A393595E}"/>
              </a:ext>
            </a:extLst>
          </p:cNvPr>
          <p:cNvSpPr/>
          <p:nvPr/>
        </p:nvSpPr>
        <p:spPr>
          <a:xfrm>
            <a:off x="-5317" y="1244007"/>
            <a:ext cx="5626394" cy="5617533"/>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697217" y="2926816"/>
            <a:ext cx="6955808" cy="59570"/>
          </a:xfrm>
        </p:spPr>
        <p:txBody>
          <a:bodyPr vert="horz" lIns="91440" tIns="45720" rIns="91440" bIns="45720" rtlCol="0" anchor="t">
            <a:noAutofit/>
          </a:bodyPr>
          <a:lstStyle/>
          <a:p>
            <a:endParaRPr lang="en-US" sz="2800" b="1" dirty="0">
              <a:solidFill>
                <a:schemeClr val="accent1">
                  <a:lumMod val="75000"/>
                </a:schemeClr>
              </a:solidFill>
              <a:latin typeface="Segoe UI"/>
              <a:cs typeface="Segoe UI"/>
            </a:endParaRPr>
          </a:p>
          <a:p>
            <a:r>
              <a:rPr lang="en-US" sz="3200" b="1" dirty="0">
                <a:solidFill>
                  <a:schemeClr val="accent1">
                    <a:lumMod val="75000"/>
                  </a:schemeClr>
                </a:solidFill>
                <a:latin typeface="Segoe UI"/>
                <a:cs typeface="Segoe UI"/>
              </a:rPr>
              <a:t>City Councilmember Barb Warwick</a:t>
            </a:r>
          </a:p>
          <a:p>
            <a:r>
              <a:rPr lang="en-US" sz="2800" b="1" dirty="0">
                <a:solidFill>
                  <a:schemeClr val="accent1">
                    <a:lumMod val="75000"/>
                  </a:schemeClr>
                </a:solidFill>
                <a:latin typeface="Segoe UI"/>
                <a:cs typeface="Segoe UI"/>
              </a:rPr>
              <a:t>Aug. 19, 2025</a:t>
            </a:r>
          </a:p>
        </p:txBody>
      </p:sp>
      <p:pic>
        <p:nvPicPr>
          <p:cNvPr id="4" name="Graphic 4" descr="City Crest Medium Color Vector.svg">
            <a:extLst>
              <a:ext uri="{FF2B5EF4-FFF2-40B4-BE49-F238E27FC236}">
                <a16:creationId xmlns:a16="http://schemas.microsoft.com/office/drawing/2014/main" id="{686CB42F-D5CF-4E19-94E7-930D4892DB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387" y="751165"/>
            <a:ext cx="3503577" cy="4970132"/>
          </a:xfrm>
          <a:prstGeom prst="rect">
            <a:avLst/>
          </a:prstGeom>
        </p:spPr>
      </p:pic>
      <p:sp>
        <p:nvSpPr>
          <p:cNvPr id="2" name="Title 1"/>
          <p:cNvSpPr>
            <a:spLocks noGrp="1"/>
          </p:cNvSpPr>
          <p:nvPr>
            <p:ph type="ctrTitle"/>
          </p:nvPr>
        </p:nvSpPr>
        <p:spPr>
          <a:xfrm>
            <a:off x="3704878" y="1741869"/>
            <a:ext cx="8409973" cy="846830"/>
          </a:xfrm>
        </p:spPr>
        <p:txBody>
          <a:bodyPr>
            <a:noAutofit/>
          </a:bodyPr>
          <a:lstStyle/>
          <a:p>
            <a:r>
              <a:rPr lang="en-US" sz="4800" b="1" dirty="0">
                <a:latin typeface="Segoe UI" panose="020B0502040204020203" pitchFamily="34" charset="0"/>
                <a:cs typeface="Segoe UI" panose="020B0502040204020203" pitchFamily="34" charset="0"/>
              </a:rPr>
              <a:t>Rezoning of Hazelwood Riverfront: </a:t>
            </a:r>
            <a:br>
              <a:rPr lang="en-US" sz="4800" b="1" dirty="0">
                <a:latin typeface="Segoe UI" panose="020B0502040204020203" pitchFamily="34" charset="0"/>
                <a:cs typeface="Segoe UI" panose="020B0502040204020203" pitchFamily="34" charset="0"/>
              </a:rPr>
            </a:br>
            <a:r>
              <a:rPr lang="en-US" sz="4800" b="1" dirty="0">
                <a:latin typeface="Segoe UI" panose="020B0502040204020203" pitchFamily="34" charset="0"/>
                <a:cs typeface="Segoe UI" panose="020B0502040204020203" pitchFamily="34" charset="0"/>
              </a:rPr>
              <a:t>RIV-GI to RIV-IMU</a:t>
            </a:r>
          </a:p>
        </p:txBody>
      </p:sp>
      <p:cxnSp>
        <p:nvCxnSpPr>
          <p:cNvPr id="10" name="Straight Connector 9">
            <a:extLst>
              <a:ext uri="{FF2B5EF4-FFF2-40B4-BE49-F238E27FC236}">
                <a16:creationId xmlns:a16="http://schemas.microsoft.com/office/drawing/2014/main" id="{4E6FC4C7-0D67-9B40-AE5D-0BB5DA16CCDF}"/>
              </a:ext>
            </a:extLst>
          </p:cNvPr>
          <p:cNvCxnSpPr>
            <a:cxnSpLocks/>
            <a:stCxn id="3" idx="1"/>
            <a:endCxn id="3" idx="3"/>
          </p:cNvCxnSpPr>
          <p:nvPr/>
        </p:nvCxnSpPr>
        <p:spPr>
          <a:xfrm>
            <a:off x="4697217" y="2956601"/>
            <a:ext cx="6955808"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ight Triangle 42">
            <a:extLst>
              <a:ext uri="{FF2B5EF4-FFF2-40B4-BE49-F238E27FC236}">
                <a16:creationId xmlns:a16="http://schemas.microsoft.com/office/drawing/2014/main" id="{796980CB-0883-4188-BAEF-6657010F7703}"/>
              </a:ext>
            </a:extLst>
          </p:cNvPr>
          <p:cNvSpPr/>
          <p:nvPr/>
        </p:nvSpPr>
        <p:spPr>
          <a:xfrm>
            <a:off x="-5318" y="-5317"/>
            <a:ext cx="6857998" cy="686685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62314" y="2397134"/>
            <a:ext cx="6955808" cy="932688"/>
          </a:xfrm>
        </p:spPr>
        <p:txBody>
          <a:bodyPr>
            <a:noAutofit/>
          </a:bodyPr>
          <a:lstStyle/>
          <a:p>
            <a:r>
              <a:rPr lang="en-US" sz="7200" b="1" dirty="0">
                <a:latin typeface="Segoe UI" panose="020B0502040204020203" pitchFamily="34" charset="0"/>
                <a:cs typeface="Segoe UI" panose="020B0502040204020203" pitchFamily="34" charset="0"/>
              </a:rPr>
              <a:t>Thank You!</a:t>
            </a:r>
            <a:endParaRPr lang="en-US" b="1" dirty="0">
              <a:latin typeface="Segoe UI" panose="020B0502040204020203" pitchFamily="34" charset="0"/>
              <a:cs typeface="Segoe UI" panose="020B0502040204020203" pitchFamily="34" charset="0"/>
            </a:endParaRPr>
          </a:p>
        </p:txBody>
      </p:sp>
      <p:sp>
        <p:nvSpPr>
          <p:cNvPr id="42" name="Right Triangle 41">
            <a:extLst>
              <a:ext uri="{FF2B5EF4-FFF2-40B4-BE49-F238E27FC236}">
                <a16:creationId xmlns:a16="http://schemas.microsoft.com/office/drawing/2014/main" id="{22F6B821-CB33-4D26-945F-6FA6B48BFC45}"/>
              </a:ext>
            </a:extLst>
          </p:cNvPr>
          <p:cNvSpPr/>
          <p:nvPr/>
        </p:nvSpPr>
        <p:spPr>
          <a:xfrm>
            <a:off x="-5317" y="561752"/>
            <a:ext cx="6308650" cy="629978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id="{16558E29-2F06-4725-977A-1170A393595E}"/>
              </a:ext>
            </a:extLst>
          </p:cNvPr>
          <p:cNvSpPr/>
          <p:nvPr/>
        </p:nvSpPr>
        <p:spPr>
          <a:xfrm>
            <a:off x="-5317" y="1244007"/>
            <a:ext cx="5626394" cy="5617533"/>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4" descr="City Crest Medium Color Vector.svg">
            <a:extLst>
              <a:ext uri="{FF2B5EF4-FFF2-40B4-BE49-F238E27FC236}">
                <a16:creationId xmlns:a16="http://schemas.microsoft.com/office/drawing/2014/main" id="{686CB42F-D5CF-4E19-94E7-930D4892DB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387" y="751165"/>
            <a:ext cx="3503577" cy="4970132"/>
          </a:xfrm>
          <a:prstGeom prst="rect">
            <a:avLst/>
          </a:prstGeom>
        </p:spPr>
      </p:pic>
    </p:spTree>
    <p:extLst>
      <p:ext uri="{BB962C8B-B14F-4D97-AF65-F5344CB8AC3E}">
        <p14:creationId xmlns:p14="http://schemas.microsoft.com/office/powerpoint/2010/main" val="162682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04A7F-B85F-4941-BFE4-DD71813B33EA}"/>
              </a:ext>
            </a:extLst>
          </p:cNvPr>
          <p:cNvSpPr/>
          <p:nvPr/>
        </p:nvSpPr>
        <p:spPr>
          <a:xfrm>
            <a:off x="174803" y="-1"/>
            <a:ext cx="295916"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FA6440-C0A3-4972-8FD7-733294BBCB0C}"/>
              </a:ext>
            </a:extLst>
          </p:cNvPr>
          <p:cNvSpPr/>
          <p:nvPr/>
        </p:nvSpPr>
        <p:spPr>
          <a:xfrm>
            <a:off x="553773" y="-1"/>
            <a:ext cx="31048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5B84D1-CB47-4D74-B63F-FB83538B596A}"/>
              </a:ext>
            </a:extLst>
          </p:cNvPr>
          <p:cNvSpPr/>
          <p:nvPr/>
        </p:nvSpPr>
        <p:spPr>
          <a:xfrm>
            <a:off x="947309" y="0"/>
            <a:ext cx="25794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4">
            <a:extLst>
              <a:ext uri="{FF2B5EF4-FFF2-40B4-BE49-F238E27FC236}">
                <a16:creationId xmlns:a16="http://schemas.microsoft.com/office/drawing/2014/main" id="{7FE41566-FDA9-4D7E-8C9E-B2A7D19DAC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5076" y="4888543"/>
            <a:ext cx="1257088" cy="1775377"/>
          </a:xfrm>
          <a:prstGeom prst="rect">
            <a:avLst/>
          </a:prstGeom>
        </p:spPr>
      </p:pic>
      <p:sp>
        <p:nvSpPr>
          <p:cNvPr id="8" name="Content Placeholder 7"/>
          <p:cNvSpPr txBox="1">
            <a:spLocks noGrp="1"/>
          </p:cNvSpPr>
          <p:nvPr>
            <p:ph idx="1"/>
          </p:nvPr>
        </p:nvSpPr>
        <p:spPr>
          <a:xfrm>
            <a:off x="1511750" y="1727138"/>
            <a:ext cx="9972494" cy="6217087"/>
          </a:xfrm>
          <a:prstGeom prst="rect">
            <a:avLst/>
          </a:prstGeom>
          <a:noFill/>
        </p:spPr>
        <p:txBody>
          <a:bodyPr vert="horz" wrap="square" lIns="91440" tIns="45720" rIns="91440" bIns="45720" rtlCol="0" anchor="t">
            <a:spAutoFit/>
          </a:bodyPr>
          <a:lstStyle/>
          <a:p>
            <a:pPr marL="0" indent="0">
              <a:lnSpc>
                <a:spcPct val="150000"/>
              </a:lnSpc>
              <a:buNone/>
            </a:pPr>
            <a:r>
              <a:rPr lang="en-US" sz="1400" b="1" u="sng" dirty="0">
                <a:latin typeface="Segoe UI"/>
                <a:cs typeface="Segoe UI"/>
              </a:rPr>
              <a:t>2025-1993</a:t>
            </a:r>
            <a:r>
              <a:rPr lang="en-US" sz="1400" b="1" dirty="0">
                <a:latin typeface="Segoe UI"/>
                <a:cs typeface="Segoe UI"/>
              </a:rPr>
              <a:t>: </a:t>
            </a:r>
            <a:r>
              <a:rPr lang="en-US" sz="1400" b="1" i="1" dirty="0">
                <a:latin typeface="Segoe UI"/>
                <a:cs typeface="Segoe UI"/>
              </a:rPr>
              <a:t>Ordinance amending the Pittsburgh Code, Title Nine, Zoning Code, Article I, Introduction and Establishment, Section 902.03, Zoning Map, to rezone parcels 56-N-300, 56-N-410, 56-N-400, 56-J-325-0-3, 56-N-300-A, 57-F-100-A-1, 56-N-96, 56-N-97-A, 56-N-97, 56-N-98-A, 56-N-98-B, 56-N-98-C, 56-N-99, 56-N-99-B, 56-N-95, 56-N-52, 56-N-93, 56-N-91, 56-N-90, 56-N-88, 57-A-8, 57-B-300, 57-B-350, 30-M-100, 57-F-50-A-1, 57-F-2, 57-F-100-A-1, 57-G-425, 30-M-100, 57-H-150-A-1, 57-H-200-A, 90-E-10-0-1, 90-E-50-A, 89-L-100-A, 57-S-50, 57-S-100, 57-S-30, 57-S-89, 57-S-92, 57-S-60, 57-S-60-0-2, 57-S-40, 57-S-6, 57-S-12, 92-D-60, 92-D-50, 92-D-300-9, 92-D-10-1, and 92-D-20 from the RIV-GI (Riverfront General Industrial Subdistrict) to RIV-IMU (Riverfront Industrial Mixed-Use Subdistrict) in the Hazelwood neighborhood of the 15th Ward, and in the 31st Ward.</a:t>
            </a:r>
          </a:p>
          <a:p>
            <a:pPr marL="0" indent="0">
              <a:lnSpc>
                <a:spcPct val="150000"/>
              </a:lnSpc>
              <a:buNone/>
            </a:pPr>
            <a:endParaRPr lang="en-US" sz="2400" b="1" dirty="0">
              <a:latin typeface="Segoe UI"/>
              <a:cs typeface="Segoe UI"/>
            </a:endParaRPr>
          </a:p>
          <a:p>
            <a:pPr marL="0" indent="0">
              <a:lnSpc>
                <a:spcPct val="150000"/>
              </a:lnSpc>
              <a:buNone/>
            </a:pPr>
            <a:r>
              <a:rPr lang="en-US" sz="1200" dirty="0">
                <a:latin typeface="Segoe UI"/>
                <a:cs typeface="Segoe UI"/>
              </a:rPr>
              <a:t>Full legislation details with text:</a:t>
            </a:r>
          </a:p>
          <a:p>
            <a:pPr marL="0" indent="0">
              <a:lnSpc>
                <a:spcPct val="150000"/>
              </a:lnSpc>
              <a:buNone/>
            </a:pPr>
            <a:r>
              <a:rPr lang="en-US" sz="1200" dirty="0">
                <a:latin typeface="Segoe UI"/>
                <a:cs typeface="Segoe UI"/>
                <a:hlinkClick r:id="rId5"/>
              </a:rPr>
              <a:t>https://pittsburgh.legistar.com/LegislationDetail.aspx?ID=7450275&amp;GUID=B7828059-9C4A-40F9-9BD3-B3B25031EAA8&amp;Options=ID|Text|&amp;Search=Hazelwood</a:t>
            </a:r>
            <a:r>
              <a:rPr lang="en-US" sz="1200" dirty="0">
                <a:latin typeface="Segoe UI"/>
                <a:cs typeface="Segoe UI"/>
              </a:rPr>
              <a:t> </a:t>
            </a: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cs typeface="Segoe UI" panose="020B0502040204020203" pitchFamily="34" charset="0"/>
            </a:endParaRPr>
          </a:p>
          <a:p>
            <a:pPr marL="0" indent="0">
              <a:buNone/>
            </a:pP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275CABF2-85A5-4CC9-BA67-A804FDFB6589}"/>
              </a:ext>
            </a:extLst>
          </p:cNvPr>
          <p:cNvSpPr>
            <a:spLocks noGrp="1"/>
          </p:cNvSpPr>
          <p:nvPr>
            <p:ph type="title"/>
          </p:nvPr>
        </p:nvSpPr>
        <p:spPr>
          <a:xfrm>
            <a:off x="1340843" y="48458"/>
            <a:ext cx="9765521" cy="1354499"/>
          </a:xfrm>
        </p:spPr>
        <p:txBody>
          <a:bodyPr>
            <a:normAutofit/>
          </a:bodyPr>
          <a:lstStyle/>
          <a:p>
            <a:r>
              <a:rPr lang="en-US" sz="4800" b="1" dirty="0">
                <a:solidFill>
                  <a:schemeClr val="accent1">
                    <a:lumMod val="75000"/>
                  </a:schemeClr>
                </a:solidFill>
                <a:latin typeface="Segoe UI"/>
                <a:cs typeface="Segoe UI"/>
              </a:rPr>
              <a:t>Legislation Language</a:t>
            </a:r>
          </a:p>
        </p:txBody>
      </p:sp>
    </p:spTree>
    <p:extLst>
      <p:ext uri="{BB962C8B-B14F-4D97-AF65-F5344CB8AC3E}">
        <p14:creationId xmlns:p14="http://schemas.microsoft.com/office/powerpoint/2010/main" val="134980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419DA-D96A-C327-FE5F-E6B5923E58C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EE73217-2BC8-74EA-F379-DE00CEAAAFE3}"/>
              </a:ext>
            </a:extLst>
          </p:cNvPr>
          <p:cNvSpPr/>
          <p:nvPr/>
        </p:nvSpPr>
        <p:spPr>
          <a:xfrm>
            <a:off x="174803" y="-1"/>
            <a:ext cx="295916"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3C0F5D8-D255-633C-BCA3-754AD9F9DCE2}"/>
              </a:ext>
            </a:extLst>
          </p:cNvPr>
          <p:cNvSpPr/>
          <p:nvPr/>
        </p:nvSpPr>
        <p:spPr>
          <a:xfrm>
            <a:off x="553773" y="-1"/>
            <a:ext cx="31048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CAA10A6-C17E-B1EC-6EEE-23E25347155F}"/>
              </a:ext>
            </a:extLst>
          </p:cNvPr>
          <p:cNvSpPr/>
          <p:nvPr/>
        </p:nvSpPr>
        <p:spPr>
          <a:xfrm>
            <a:off x="947309" y="0"/>
            <a:ext cx="25794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4">
            <a:extLst>
              <a:ext uri="{FF2B5EF4-FFF2-40B4-BE49-F238E27FC236}">
                <a16:creationId xmlns:a16="http://schemas.microsoft.com/office/drawing/2014/main" id="{4DD99C76-232E-D88E-7403-CF0FDD2C52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5076" y="4888543"/>
            <a:ext cx="1257088" cy="1775377"/>
          </a:xfrm>
          <a:prstGeom prst="rect">
            <a:avLst/>
          </a:prstGeom>
        </p:spPr>
      </p:pic>
      <p:pic>
        <p:nvPicPr>
          <p:cNvPr id="5" name="Picture 4">
            <a:extLst>
              <a:ext uri="{FF2B5EF4-FFF2-40B4-BE49-F238E27FC236}">
                <a16:creationId xmlns:a16="http://schemas.microsoft.com/office/drawing/2014/main" id="{84CF03F1-82AD-DE20-001D-7B591416879C}"/>
              </a:ext>
            </a:extLst>
          </p:cNvPr>
          <p:cNvPicPr>
            <a:picLocks noChangeAspect="1"/>
          </p:cNvPicPr>
          <p:nvPr/>
        </p:nvPicPr>
        <p:blipFill>
          <a:blip r:embed="rId5"/>
          <a:stretch>
            <a:fillRect/>
          </a:stretch>
        </p:blipFill>
        <p:spPr>
          <a:xfrm>
            <a:off x="2378565" y="1119883"/>
            <a:ext cx="7920053" cy="5544037"/>
          </a:xfrm>
          <a:prstGeom prst="rect">
            <a:avLst/>
          </a:prstGeom>
        </p:spPr>
      </p:pic>
      <p:sp>
        <p:nvSpPr>
          <p:cNvPr id="7" name="Title 1">
            <a:extLst>
              <a:ext uri="{FF2B5EF4-FFF2-40B4-BE49-F238E27FC236}">
                <a16:creationId xmlns:a16="http://schemas.microsoft.com/office/drawing/2014/main" id="{30CEB2DB-091A-0F40-6BA6-BB2B504E8EC7}"/>
              </a:ext>
            </a:extLst>
          </p:cNvPr>
          <p:cNvSpPr>
            <a:spLocks noGrp="1"/>
          </p:cNvSpPr>
          <p:nvPr>
            <p:ph type="title"/>
          </p:nvPr>
        </p:nvSpPr>
        <p:spPr>
          <a:xfrm>
            <a:off x="1340843" y="48458"/>
            <a:ext cx="9765521" cy="1354499"/>
          </a:xfrm>
        </p:spPr>
        <p:txBody>
          <a:bodyPr>
            <a:normAutofit fontScale="90000"/>
          </a:bodyPr>
          <a:lstStyle/>
          <a:p>
            <a:r>
              <a:rPr lang="en-US" sz="4800" b="1" dirty="0">
                <a:solidFill>
                  <a:schemeClr val="accent1">
                    <a:lumMod val="75000"/>
                  </a:schemeClr>
                </a:solidFill>
                <a:latin typeface="Segoe UI"/>
                <a:cs typeface="Segoe UI"/>
              </a:rPr>
              <a:t>Map of Area for Proposed Rezoning</a:t>
            </a:r>
          </a:p>
        </p:txBody>
      </p:sp>
    </p:spTree>
    <p:extLst>
      <p:ext uri="{BB962C8B-B14F-4D97-AF65-F5344CB8AC3E}">
        <p14:creationId xmlns:p14="http://schemas.microsoft.com/office/powerpoint/2010/main" val="51108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33FA5-D5E7-3D91-3C4F-2D613AB66E6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9CD7508-D574-75D8-600E-A28B72B3B85A}"/>
              </a:ext>
            </a:extLst>
          </p:cNvPr>
          <p:cNvSpPr/>
          <p:nvPr/>
        </p:nvSpPr>
        <p:spPr>
          <a:xfrm>
            <a:off x="174803" y="-10630"/>
            <a:ext cx="257949" cy="6868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959C3B2-98A0-A5DD-6450-9B8C4FDD2835}"/>
              </a:ext>
            </a:extLst>
          </p:cNvPr>
          <p:cNvSpPr/>
          <p:nvPr/>
        </p:nvSpPr>
        <p:spPr>
          <a:xfrm>
            <a:off x="553773" y="-1"/>
            <a:ext cx="257949" cy="6868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45EB5B2-24A7-C1C4-5D4C-1027A19C0239}"/>
              </a:ext>
            </a:extLst>
          </p:cNvPr>
          <p:cNvSpPr/>
          <p:nvPr/>
        </p:nvSpPr>
        <p:spPr>
          <a:xfrm>
            <a:off x="947308" y="-10629"/>
            <a:ext cx="257949" cy="68792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479D39-E4F9-0A1A-9FAD-197C0FFFEF9C}"/>
              </a:ext>
            </a:extLst>
          </p:cNvPr>
          <p:cNvSpPr>
            <a:spLocks noGrp="1"/>
          </p:cNvSpPr>
          <p:nvPr>
            <p:ph type="title"/>
          </p:nvPr>
        </p:nvSpPr>
        <p:spPr>
          <a:xfrm>
            <a:off x="1340843" y="48458"/>
            <a:ext cx="9385713" cy="1354499"/>
          </a:xfrm>
        </p:spPr>
        <p:txBody>
          <a:bodyPr>
            <a:normAutofit/>
          </a:bodyPr>
          <a:lstStyle/>
          <a:p>
            <a:r>
              <a:rPr lang="en-US" sz="4800" b="1" dirty="0">
                <a:solidFill>
                  <a:schemeClr val="accent1">
                    <a:lumMod val="75000"/>
                  </a:schemeClr>
                </a:solidFill>
                <a:latin typeface="Segoe UI"/>
                <a:cs typeface="Segoe UI"/>
              </a:rPr>
              <a:t>Zoning Uses Definitions</a:t>
            </a:r>
          </a:p>
        </p:txBody>
      </p:sp>
      <p:sp>
        <p:nvSpPr>
          <p:cNvPr id="3" name="Content Placeholder 2">
            <a:extLst>
              <a:ext uri="{FF2B5EF4-FFF2-40B4-BE49-F238E27FC236}">
                <a16:creationId xmlns:a16="http://schemas.microsoft.com/office/drawing/2014/main" id="{9C475E71-CEB3-EA6F-DFA7-8DC07051ED2A}"/>
              </a:ext>
            </a:extLst>
          </p:cNvPr>
          <p:cNvSpPr>
            <a:spLocks noGrp="1"/>
          </p:cNvSpPr>
          <p:nvPr>
            <p:ph idx="1"/>
          </p:nvPr>
        </p:nvSpPr>
        <p:spPr>
          <a:xfrm>
            <a:off x="1205257" y="1634278"/>
            <a:ext cx="8957149" cy="5701470"/>
          </a:xfrm>
        </p:spPr>
        <p:txBody>
          <a:bodyPr vert="horz" lIns="91440" tIns="45720" rIns="91440" bIns="45720" rtlCol="0" anchor="t">
            <a:normAutofit/>
          </a:bodyPr>
          <a:lstStyle/>
          <a:p>
            <a:pPr marL="0" indent="0">
              <a:buNone/>
            </a:pPr>
            <a:r>
              <a:rPr lang="en-US" dirty="0"/>
              <a:t>P = Permitted By Right – no approval needed</a:t>
            </a:r>
          </a:p>
          <a:p>
            <a:pPr marL="0" indent="0">
              <a:buNone/>
            </a:pPr>
            <a:endParaRPr lang="en-US" dirty="0"/>
          </a:p>
          <a:p>
            <a:pPr marL="0" indent="0">
              <a:buNone/>
            </a:pPr>
            <a:r>
              <a:rPr lang="en-US" dirty="0"/>
              <a:t>A = Administrator Exception – approval needed from Zoning Administrator</a:t>
            </a:r>
          </a:p>
          <a:p>
            <a:pPr marL="0" indent="0">
              <a:buNone/>
            </a:pPr>
            <a:endParaRPr lang="en-US" dirty="0"/>
          </a:p>
          <a:p>
            <a:pPr marL="0" indent="0">
              <a:buNone/>
            </a:pPr>
            <a:r>
              <a:rPr lang="en-US" dirty="0"/>
              <a:t>S = Special Exception – approval needed from the Zoning Board of Adjustment</a:t>
            </a:r>
          </a:p>
          <a:p>
            <a:pPr marL="0" indent="0">
              <a:buNone/>
            </a:pPr>
            <a:endParaRPr lang="en-US" dirty="0"/>
          </a:p>
          <a:p>
            <a:pPr marL="0" indent="0">
              <a:buNone/>
            </a:pPr>
            <a:r>
              <a:rPr lang="en-US" dirty="0"/>
              <a:t>C = Conditional Use – requires a vote by City Council</a:t>
            </a: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lnSpc>
                <a:spcPct val="120000"/>
              </a:lnSpc>
              <a:spcAft>
                <a:spcPts val="1200"/>
              </a:spcAft>
              <a:buNone/>
            </a:pPr>
            <a:endParaRPr lang="en-US" sz="9600" dirty="0">
              <a:latin typeface="Segoe UI"/>
              <a:ea typeface="+mn-lt"/>
              <a:cs typeface="Segoe UI"/>
            </a:endParaRPr>
          </a:p>
        </p:txBody>
      </p:sp>
      <p:pic>
        <p:nvPicPr>
          <p:cNvPr id="6" name="Graphic 4">
            <a:extLst>
              <a:ext uri="{FF2B5EF4-FFF2-40B4-BE49-F238E27FC236}">
                <a16:creationId xmlns:a16="http://schemas.microsoft.com/office/drawing/2014/main" id="{F8687FD7-D679-40C4-3D45-9D1F04503A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4912" y="4888543"/>
            <a:ext cx="1257088" cy="1775377"/>
          </a:xfrm>
          <a:prstGeom prst="rect">
            <a:avLst/>
          </a:prstGeom>
        </p:spPr>
      </p:pic>
    </p:spTree>
    <p:extLst>
      <p:ext uri="{BB962C8B-B14F-4D97-AF65-F5344CB8AC3E}">
        <p14:creationId xmlns:p14="http://schemas.microsoft.com/office/powerpoint/2010/main" val="4424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04A7F-B85F-4941-BFE4-DD71813B33EA}"/>
              </a:ext>
            </a:extLst>
          </p:cNvPr>
          <p:cNvSpPr/>
          <p:nvPr/>
        </p:nvSpPr>
        <p:spPr>
          <a:xfrm>
            <a:off x="174803" y="-10630"/>
            <a:ext cx="257949" cy="6868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FA6440-C0A3-4972-8FD7-733294BBCB0C}"/>
              </a:ext>
            </a:extLst>
          </p:cNvPr>
          <p:cNvSpPr/>
          <p:nvPr/>
        </p:nvSpPr>
        <p:spPr>
          <a:xfrm>
            <a:off x="553773" y="-1"/>
            <a:ext cx="257949" cy="6868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5B84D1-CB47-4D74-B63F-FB83538B596A}"/>
              </a:ext>
            </a:extLst>
          </p:cNvPr>
          <p:cNvSpPr/>
          <p:nvPr/>
        </p:nvSpPr>
        <p:spPr>
          <a:xfrm>
            <a:off x="947308" y="-10629"/>
            <a:ext cx="257949" cy="68792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CEC65-BD03-4ECB-B6B2-F296D5FF2CBC}"/>
              </a:ext>
            </a:extLst>
          </p:cNvPr>
          <p:cNvSpPr>
            <a:spLocks noGrp="1"/>
          </p:cNvSpPr>
          <p:nvPr>
            <p:ph type="title"/>
          </p:nvPr>
        </p:nvSpPr>
        <p:spPr>
          <a:xfrm>
            <a:off x="1340843" y="48458"/>
            <a:ext cx="9385713" cy="1354499"/>
          </a:xfrm>
        </p:spPr>
        <p:txBody>
          <a:bodyPr>
            <a:normAutofit fontScale="90000"/>
          </a:bodyPr>
          <a:lstStyle/>
          <a:p>
            <a:r>
              <a:rPr lang="en-US" sz="4800" b="1" dirty="0">
                <a:solidFill>
                  <a:schemeClr val="accent1">
                    <a:lumMod val="75000"/>
                  </a:schemeClr>
                </a:solidFill>
                <a:latin typeface="Segoe UI"/>
                <a:cs typeface="Segoe UI"/>
              </a:rPr>
              <a:t>Uses in Riverfront General Industrial Subdistrict (RIV-GI)</a:t>
            </a:r>
          </a:p>
        </p:txBody>
      </p:sp>
      <p:sp>
        <p:nvSpPr>
          <p:cNvPr id="3" name="Content Placeholder 2">
            <a:extLst>
              <a:ext uri="{FF2B5EF4-FFF2-40B4-BE49-F238E27FC236}">
                <a16:creationId xmlns:a16="http://schemas.microsoft.com/office/drawing/2014/main" id="{496925D3-B7B9-4AEF-9647-66B9BA88ACCC}"/>
              </a:ext>
            </a:extLst>
          </p:cNvPr>
          <p:cNvSpPr>
            <a:spLocks noGrp="1"/>
          </p:cNvSpPr>
          <p:nvPr>
            <p:ph idx="1"/>
          </p:nvPr>
        </p:nvSpPr>
        <p:spPr>
          <a:xfrm>
            <a:off x="1205258" y="1634278"/>
            <a:ext cx="5041430" cy="5701470"/>
          </a:xfrm>
        </p:spPr>
        <p:txBody>
          <a:bodyPr vert="horz" lIns="91440" tIns="45720" rIns="91440" bIns="45720" rtlCol="0" anchor="t">
            <a:normAutofit fontScale="55000" lnSpcReduction="20000"/>
          </a:bodyPr>
          <a:lstStyle/>
          <a:p>
            <a:pPr fontAlgn="base">
              <a:spcBef>
                <a:spcPts val="0"/>
              </a:spcBef>
            </a:pPr>
            <a:r>
              <a:rPr lang="en-US" sz="3300" b="1" dirty="0">
                <a:effectLst/>
                <a:latin typeface="Segoe UI" panose="020B0502040204020203" pitchFamily="34" charset="0"/>
                <a:ea typeface="Times New Roman" panose="02020603050405020304" pitchFamily="18" charset="0"/>
                <a:cs typeface="Segoe UI" panose="020B0502040204020203" pitchFamily="34" charset="0"/>
              </a:rPr>
              <a:t>Adult entertainment </a:t>
            </a:r>
            <a:r>
              <a:rPr lang="en-US" sz="3300" dirty="0">
                <a:effectLst/>
                <a:latin typeface="Segoe UI" panose="020B0502040204020203" pitchFamily="34" charset="0"/>
                <a:ea typeface="Times New Roman" panose="02020603050405020304" pitchFamily="18" charset="0"/>
                <a:cs typeface="Segoe UI" panose="020B0502040204020203" pitchFamily="34" charset="0"/>
              </a:rPr>
              <a:t>(S)</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Agriculture General</a:t>
            </a:r>
            <a:r>
              <a:rPr lang="en-US" sz="3300" dirty="0">
                <a:latin typeface="Segoe UI" panose="020B0502040204020203" pitchFamily="34" charset="0"/>
                <a:ea typeface="Times New Roman" panose="02020603050405020304" pitchFamily="18" charset="0"/>
                <a:cs typeface="Segoe UI" panose="020B0502040204020203" pitchFamily="34" charset="0"/>
              </a:rPr>
              <a:t>, Limited, and with Beekeeping (P)</a:t>
            </a:r>
          </a:p>
          <a:p>
            <a:pPr fontAlgn="base">
              <a:spcBef>
                <a:spcPts val="0"/>
              </a:spcBef>
            </a:pPr>
            <a:r>
              <a:rPr lang="en-US" sz="3300" b="1" dirty="0">
                <a:effectLst/>
                <a:latin typeface="Segoe UI" panose="020B0502040204020203" pitchFamily="34" charset="0"/>
                <a:ea typeface="Times New Roman" panose="02020603050405020304" pitchFamily="18" charset="0"/>
                <a:cs typeface="Segoe UI" panose="020B0502040204020203" pitchFamily="34" charset="0"/>
              </a:rPr>
              <a:t>Basic Industry </a:t>
            </a:r>
            <a:r>
              <a:rPr lang="en-US" sz="3300" dirty="0">
                <a:effectLst/>
                <a:latin typeface="Segoe UI" panose="020B0502040204020203" pitchFamily="34" charset="0"/>
                <a:ea typeface="Times New Roman" panose="02020603050405020304" pitchFamily="18" charset="0"/>
                <a:cs typeface="Segoe UI" panose="020B0502040204020203" pitchFamily="34" charset="0"/>
              </a:rPr>
              <a:t>(basic processing and manufacturing of materials or products predominantly from extracted or raw materials) (P)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Car Wash </a:t>
            </a:r>
            <a:r>
              <a:rPr lang="en-US" sz="33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Communication Tower Class </a:t>
            </a:r>
            <a:r>
              <a:rPr lang="en-US" sz="3300" dirty="0">
                <a:latin typeface="Segoe UI" panose="020B0502040204020203" pitchFamily="34" charset="0"/>
                <a:ea typeface="Times New Roman" panose="02020603050405020304" pitchFamily="18" charset="0"/>
                <a:cs typeface="Segoe UI" panose="020B0502040204020203" pitchFamily="34" charset="0"/>
              </a:rPr>
              <a:t>A (S), Class B C9S), Class C (C)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Construction Contractor </a:t>
            </a:r>
            <a:r>
              <a:rPr lang="en-US" sz="3300" dirty="0">
                <a:latin typeface="Segoe UI" panose="020B0502040204020203" pitchFamily="34" charset="0"/>
                <a:ea typeface="Times New Roman" panose="02020603050405020304" pitchFamily="18" charset="0"/>
                <a:cs typeface="Segoe UI" panose="020B0502040204020203" pitchFamily="34" charset="0"/>
              </a:rPr>
              <a:t>Limited and General (P)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Controlled Substance Dispensary </a:t>
            </a:r>
            <a:r>
              <a:rPr lang="en-US" sz="3300" dirty="0">
                <a:latin typeface="Segoe UI" panose="020B0502040204020203" pitchFamily="34" charset="0"/>
                <a:ea typeface="Times New Roman" panose="02020603050405020304" pitchFamily="18" charset="0"/>
                <a:cs typeface="Segoe UI" panose="020B0502040204020203" pitchFamily="34" charset="0"/>
              </a:rPr>
              <a:t>(C)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Correctional Facility </a:t>
            </a:r>
            <a:r>
              <a:rPr lang="en-US" sz="3300" dirty="0">
                <a:latin typeface="Segoe UI" panose="020B0502040204020203" pitchFamily="34" charset="0"/>
                <a:ea typeface="Times New Roman" panose="02020603050405020304" pitchFamily="18" charset="0"/>
                <a:cs typeface="Segoe UI" panose="020B0502040204020203" pitchFamily="34" charset="0"/>
              </a:rPr>
              <a:t>Limited and General (C)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Excavation, Grading, Fill </a:t>
            </a:r>
            <a:r>
              <a:rPr lang="en-US" sz="3300" dirty="0">
                <a:latin typeface="Segoe UI" panose="020B0502040204020203" pitchFamily="34" charset="0"/>
                <a:ea typeface="Times New Roman" panose="02020603050405020304" pitchFamily="18" charset="0"/>
                <a:cs typeface="Segoe UI" panose="020B0502040204020203" pitchFamily="34" charset="0"/>
              </a:rPr>
              <a:t>(C)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Firearms Business Establishment </a:t>
            </a:r>
            <a:r>
              <a:rPr lang="en-US" sz="3300" dirty="0">
                <a:latin typeface="Segoe UI" panose="020B0502040204020203" pitchFamily="34" charset="0"/>
                <a:ea typeface="Times New Roman" panose="02020603050405020304" pitchFamily="18" charset="0"/>
                <a:cs typeface="Segoe UI" panose="020B0502040204020203" pitchFamily="34" charset="0"/>
              </a:rPr>
              <a:t>(S)</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Freight Terminal </a:t>
            </a:r>
            <a:r>
              <a:rPr lang="en-US" sz="33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Funeral Home </a:t>
            </a:r>
            <a:r>
              <a:rPr lang="en-US" sz="33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Hazardous Operations </a:t>
            </a:r>
            <a:r>
              <a:rPr lang="en-US" sz="3300" dirty="0">
                <a:latin typeface="Segoe UI" panose="020B0502040204020203" pitchFamily="34" charset="0"/>
                <a:ea typeface="Times New Roman" panose="02020603050405020304" pitchFamily="18" charset="0"/>
                <a:cs typeface="Segoe UI" panose="020B0502040204020203" pitchFamily="34" charset="0"/>
              </a:rPr>
              <a:t>(e.g. arsenals, atomic reactors, explosives and fireworks manufacture, hazardous waste disposal and storage, medical waste disposal and storage. And radioactive waste handling facilities.) (C)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Heliport</a:t>
            </a:r>
            <a:r>
              <a:rPr lang="en-US" sz="3300" dirty="0">
                <a:latin typeface="Segoe UI" panose="020B0502040204020203" pitchFamily="34" charset="0"/>
                <a:ea typeface="Times New Roman" panose="02020603050405020304" pitchFamily="18" charset="0"/>
                <a:cs typeface="Segoe UI" panose="020B0502040204020203" pitchFamily="34" charset="0"/>
              </a:rPr>
              <a:t> (includes everything, fueling etc.) (C)</a:t>
            </a: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lnSpc>
                <a:spcPct val="120000"/>
              </a:lnSpc>
              <a:spcAft>
                <a:spcPts val="1200"/>
              </a:spcAft>
              <a:buNone/>
            </a:pPr>
            <a:endParaRPr lang="en-US" sz="9600" dirty="0">
              <a:latin typeface="Segoe UI"/>
              <a:ea typeface="+mn-lt"/>
              <a:cs typeface="Segoe UI"/>
            </a:endParaRPr>
          </a:p>
        </p:txBody>
      </p:sp>
      <p:pic>
        <p:nvPicPr>
          <p:cNvPr id="6" name="Graphic 4">
            <a:extLst>
              <a:ext uri="{FF2B5EF4-FFF2-40B4-BE49-F238E27FC236}">
                <a16:creationId xmlns:a16="http://schemas.microsoft.com/office/drawing/2014/main" id="{7FE41566-FDA9-4D7E-8C9E-B2A7D19DAC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4912" y="4888543"/>
            <a:ext cx="1257088" cy="1775377"/>
          </a:xfrm>
          <a:prstGeom prst="rect">
            <a:avLst/>
          </a:prstGeom>
        </p:spPr>
      </p:pic>
      <p:sp>
        <p:nvSpPr>
          <p:cNvPr id="4" name="Content Placeholder 2">
            <a:extLst>
              <a:ext uri="{FF2B5EF4-FFF2-40B4-BE49-F238E27FC236}">
                <a16:creationId xmlns:a16="http://schemas.microsoft.com/office/drawing/2014/main" id="{441AF94C-35B2-C940-8A03-F823BCD7C4C9}"/>
              </a:ext>
            </a:extLst>
          </p:cNvPr>
          <p:cNvSpPr txBox="1">
            <a:spLocks/>
          </p:cNvSpPr>
          <p:nvPr/>
        </p:nvSpPr>
        <p:spPr>
          <a:xfrm>
            <a:off x="6520206" y="1634278"/>
            <a:ext cx="4724486" cy="4612410"/>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Incinerator, Solid Waste </a:t>
            </a:r>
            <a:r>
              <a:rPr lang="en-US" sz="2100" dirty="0">
                <a:latin typeface="Segoe UI" panose="020B0502040204020203" pitchFamily="34" charset="0"/>
                <a:ea typeface="Times New Roman" panose="02020603050405020304" pitchFamily="18" charset="0"/>
                <a:cs typeface="Segoe UI" panose="020B0502040204020203" pitchFamily="34" charset="0"/>
              </a:rPr>
              <a:t>(C)</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Laboratory/Research Services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Laundry Services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Manufacturing and Assembly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Medical Marijuana Growing and Processing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Office</a:t>
            </a:r>
            <a:r>
              <a:rPr lang="en-US" sz="2100" dirty="0">
                <a:latin typeface="Segoe UI" panose="020B0502040204020203" pitchFamily="34" charset="0"/>
                <a:ea typeface="Times New Roman" panose="02020603050405020304" pitchFamily="18" charset="0"/>
                <a:cs typeface="Segoe UI" panose="020B0502040204020203" pitchFamily="34" charset="0"/>
              </a:rPr>
              <a:t>, Limited – less than 10,000 sq. ft. (P)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Outdoor Retail Sales and Service </a:t>
            </a:r>
            <a:r>
              <a:rPr lang="en-US" sz="2100" dirty="0">
                <a:latin typeface="Segoe UI" panose="020B0502040204020203" pitchFamily="34" charset="0"/>
                <a:ea typeface="Times New Roman" panose="02020603050405020304" pitchFamily="18" charset="0"/>
                <a:cs typeface="Segoe UI" panose="020B0502040204020203" pitchFamily="34" charset="0"/>
              </a:rPr>
              <a:t>(A)</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Parking</a:t>
            </a:r>
            <a:r>
              <a:rPr lang="en-US" sz="2100" dirty="0">
                <a:latin typeface="Segoe UI" panose="020B0502040204020203" pitchFamily="34" charset="0"/>
                <a:ea typeface="Times New Roman" panose="02020603050405020304" pitchFamily="18" charset="0"/>
                <a:cs typeface="Segoe UI" panose="020B0502040204020203" pitchFamily="34" charset="0"/>
              </a:rPr>
              <a:t>, Commercial (A – &lt;25 spaces, S – &gt;25 spaces)</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Parks and Recreation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Recycling Collection Station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Recycling Processing Center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Safety Service Facility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Salvage Yard </a:t>
            </a:r>
            <a:r>
              <a:rPr lang="en-US" sz="2100" dirty="0">
                <a:latin typeface="Segoe UI" panose="020B0502040204020203" pitchFamily="34" charset="0"/>
                <a:ea typeface="Times New Roman" panose="02020603050405020304" pitchFamily="18" charset="0"/>
                <a:cs typeface="Segoe UI" panose="020B0502040204020203" pitchFamily="34" charset="0"/>
              </a:rPr>
              <a:t>(A) </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Transit Facility </a:t>
            </a:r>
            <a:r>
              <a:rPr lang="en-US" sz="2100" dirty="0">
                <a:latin typeface="Segoe UI" panose="020B0502040204020203" pitchFamily="34" charset="0"/>
                <a:ea typeface="Times New Roman" panose="02020603050405020304" pitchFamily="18" charset="0"/>
                <a:cs typeface="Segoe UI" panose="020B0502040204020203" pitchFamily="34" charset="0"/>
              </a:rPr>
              <a:t>(S)</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Utility</a:t>
            </a:r>
            <a:r>
              <a:rPr lang="en-US" sz="2100" dirty="0">
                <a:latin typeface="Segoe UI" panose="020B0502040204020203" pitchFamily="34" charset="0"/>
                <a:ea typeface="Times New Roman" panose="02020603050405020304" pitchFamily="18" charset="0"/>
                <a:cs typeface="Segoe UI" panose="020B0502040204020203" pitchFamily="34" charset="0"/>
              </a:rPr>
              <a:t> (P)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Vehicle/Equipment Repair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Vehicle/Equipment Sales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Vocational School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Warehouse</a:t>
            </a:r>
            <a:r>
              <a:rPr lang="en-US" sz="2100" dirty="0">
                <a:latin typeface="Segoe UI" panose="020B0502040204020203" pitchFamily="34" charset="0"/>
                <a:ea typeface="Times New Roman" panose="02020603050405020304" pitchFamily="18" charset="0"/>
                <a:cs typeface="Segoe UI" panose="020B0502040204020203" pitchFamily="34" charset="0"/>
              </a:rPr>
              <a:t> (P)</a:t>
            </a:r>
          </a:p>
          <a:p>
            <a:pPr fontAlgn="base">
              <a:spcBef>
                <a:spcPts val="0"/>
              </a:spcBef>
            </a:pPr>
            <a:r>
              <a:rPr lang="en-US" sz="2100" b="1" dirty="0">
                <a:latin typeface="Segoe UI" panose="020B0502040204020203" pitchFamily="34" charset="0"/>
                <a:ea typeface="Times New Roman" panose="02020603050405020304" pitchFamily="18" charset="0"/>
                <a:cs typeface="Segoe UI" panose="020B0502040204020203" pitchFamily="34" charset="0"/>
              </a:rPr>
              <a:t>Welding or Machine Shop </a:t>
            </a:r>
            <a:r>
              <a:rPr lang="en-US" sz="21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marL="0" indent="0" fontAlgn="base">
              <a:spcBef>
                <a:spcPts val="0"/>
              </a:spcBef>
              <a:buFont typeface="Arial" panose="020B0604020202020204" pitchFamily="34" charset="0"/>
              <a:buNone/>
            </a:pPr>
            <a:endParaRPr lang="en-US" sz="1800" dirty="0">
              <a:latin typeface="Times New Roman" panose="02020603050405020304" pitchFamily="18" charset="0"/>
              <a:ea typeface="Times New Roman" panose="02020603050405020304" pitchFamily="18" charset="0"/>
            </a:endParaRPr>
          </a:p>
          <a:p>
            <a:pPr marL="0" indent="0">
              <a:lnSpc>
                <a:spcPct val="120000"/>
              </a:lnSpc>
              <a:spcAft>
                <a:spcPts val="1200"/>
              </a:spcAft>
              <a:buFont typeface="Arial" panose="020B0604020202020204" pitchFamily="34" charset="0"/>
              <a:buNone/>
            </a:pPr>
            <a:endParaRPr lang="en-US" sz="9600" dirty="0">
              <a:latin typeface="Segoe UI"/>
              <a:ea typeface="+mn-lt"/>
              <a:cs typeface="Segoe UI"/>
            </a:endParaRPr>
          </a:p>
        </p:txBody>
      </p:sp>
    </p:spTree>
    <p:extLst>
      <p:ext uri="{BB962C8B-B14F-4D97-AF65-F5344CB8AC3E}">
        <p14:creationId xmlns:p14="http://schemas.microsoft.com/office/powerpoint/2010/main" val="12731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0D41-ECBA-361B-40C0-6B4A2715EA6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FDC6B42-454C-83C2-48A0-AE623C24414F}"/>
              </a:ext>
            </a:extLst>
          </p:cNvPr>
          <p:cNvSpPr/>
          <p:nvPr/>
        </p:nvSpPr>
        <p:spPr>
          <a:xfrm>
            <a:off x="174803" y="-10630"/>
            <a:ext cx="257949" cy="6868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68D50F5-57BB-D9A1-640B-0BE3B3A46938}"/>
              </a:ext>
            </a:extLst>
          </p:cNvPr>
          <p:cNvSpPr/>
          <p:nvPr/>
        </p:nvSpPr>
        <p:spPr>
          <a:xfrm>
            <a:off x="553773" y="-1"/>
            <a:ext cx="257949" cy="6868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38A1D8F-2FC2-9568-7C3C-52C86E0854CD}"/>
              </a:ext>
            </a:extLst>
          </p:cNvPr>
          <p:cNvSpPr/>
          <p:nvPr/>
        </p:nvSpPr>
        <p:spPr>
          <a:xfrm>
            <a:off x="947308" y="-10629"/>
            <a:ext cx="257949" cy="68792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F25C61-A2CA-1EC5-0497-9E68EDABFCE0}"/>
              </a:ext>
            </a:extLst>
          </p:cNvPr>
          <p:cNvSpPr>
            <a:spLocks noGrp="1"/>
          </p:cNvSpPr>
          <p:nvPr>
            <p:ph type="title"/>
          </p:nvPr>
        </p:nvSpPr>
        <p:spPr>
          <a:xfrm>
            <a:off x="1340843" y="48458"/>
            <a:ext cx="9385713" cy="1354499"/>
          </a:xfrm>
        </p:spPr>
        <p:txBody>
          <a:bodyPr>
            <a:normAutofit fontScale="90000"/>
          </a:bodyPr>
          <a:lstStyle/>
          <a:p>
            <a:r>
              <a:rPr lang="en-US" sz="4800" b="1" dirty="0">
                <a:solidFill>
                  <a:schemeClr val="accent1">
                    <a:lumMod val="75000"/>
                  </a:schemeClr>
                </a:solidFill>
                <a:latin typeface="Segoe UI"/>
                <a:cs typeface="Segoe UI"/>
              </a:rPr>
              <a:t>Uses in Riverfront Industrial Mixed-Use Subdistrict (RIV-IMU)</a:t>
            </a:r>
          </a:p>
        </p:txBody>
      </p:sp>
      <p:sp>
        <p:nvSpPr>
          <p:cNvPr id="3" name="Content Placeholder 2">
            <a:extLst>
              <a:ext uri="{FF2B5EF4-FFF2-40B4-BE49-F238E27FC236}">
                <a16:creationId xmlns:a16="http://schemas.microsoft.com/office/drawing/2014/main" id="{7F3350E0-88E9-67EE-7B69-C0F5A4393D13}"/>
              </a:ext>
            </a:extLst>
          </p:cNvPr>
          <p:cNvSpPr>
            <a:spLocks noGrp="1"/>
          </p:cNvSpPr>
          <p:nvPr>
            <p:ph idx="1"/>
          </p:nvPr>
        </p:nvSpPr>
        <p:spPr>
          <a:xfrm>
            <a:off x="1205257" y="1634278"/>
            <a:ext cx="5257187" cy="5701470"/>
          </a:xfrm>
        </p:spPr>
        <p:txBody>
          <a:bodyPr vert="horz" lIns="91440" tIns="45720" rIns="91440" bIns="45720" rtlCol="0" anchor="t">
            <a:normAutofit fontScale="40000" lnSpcReduction="20000"/>
          </a:bodyPr>
          <a:lstStyle/>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Two-, Three-, &amp; Multi-Unit Residential </a:t>
            </a:r>
            <a:r>
              <a:rPr lang="en-US" sz="33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3300" dirty="0">
                <a:latin typeface="Segoe UI" panose="020B0502040204020203" pitchFamily="34" charset="0"/>
                <a:ea typeface="Times New Roman" panose="02020603050405020304" pitchFamily="18" charset="0"/>
                <a:cs typeface="Segoe UI" panose="020B0502040204020203" pitchFamily="34" charset="0"/>
              </a:rPr>
              <a:t>Assisted Living (&lt;18 </a:t>
            </a:r>
            <a:r>
              <a:rPr lang="en-US" sz="36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P, &gt;18 – S)</a:t>
            </a:r>
          </a:p>
          <a:p>
            <a:pPr fontAlgn="base">
              <a:spcBef>
                <a:spcPts val="0"/>
              </a:spcBef>
            </a:pPr>
            <a:r>
              <a:rPr lang="en-US" sz="3600" b="1" dirty="0">
                <a:solidFill>
                  <a:prstClr val="black"/>
                </a:solidFill>
                <a:latin typeface="Segoe UI" panose="020B0502040204020203" pitchFamily="34" charset="0"/>
                <a:ea typeface="Times New Roman" panose="02020603050405020304" pitchFamily="18" charset="0"/>
                <a:cs typeface="Segoe UI" panose="020B0502040204020203" pitchFamily="34" charset="0"/>
              </a:rPr>
              <a:t>Community Home </a:t>
            </a:r>
            <a:r>
              <a:rPr lang="en-US" sz="36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(S)</a:t>
            </a:r>
          </a:p>
          <a:p>
            <a:pPr fontAlgn="base">
              <a:spcBef>
                <a:spcPts val="0"/>
              </a:spcBef>
            </a:pPr>
            <a:r>
              <a:rPr lang="en-US" sz="3600" b="1" dirty="0">
                <a:solidFill>
                  <a:prstClr val="black"/>
                </a:solidFill>
                <a:latin typeface="Segoe UI" panose="020B0502040204020203" pitchFamily="34" charset="0"/>
                <a:ea typeface="Times New Roman" panose="02020603050405020304" pitchFamily="18" charset="0"/>
                <a:cs typeface="Segoe UI" panose="020B0502040204020203" pitchFamily="34" charset="0"/>
              </a:rPr>
              <a:t>Housing for the Elderly </a:t>
            </a:r>
            <a:r>
              <a:rPr lang="en-US" sz="3200" dirty="0">
                <a:latin typeface="Segoe UI" panose="020B0502040204020203" pitchFamily="34" charset="0"/>
                <a:ea typeface="Times New Roman" panose="02020603050405020304" pitchFamily="18" charset="0"/>
                <a:cs typeface="Segoe UI" panose="020B0502040204020203" pitchFamily="34" charset="0"/>
              </a:rPr>
              <a:t>(&lt;30 </a:t>
            </a:r>
            <a:r>
              <a:rPr lang="en-US" sz="3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A, &gt;30 – S)</a:t>
            </a:r>
          </a:p>
          <a:p>
            <a:pPr fontAlgn="base">
              <a:spcBef>
                <a:spcPts val="0"/>
              </a:spcBef>
            </a:pPr>
            <a:r>
              <a:rPr lang="en-US" sz="3200" b="1" dirty="0">
                <a:solidFill>
                  <a:prstClr val="black"/>
                </a:solidFill>
                <a:latin typeface="Segoe UI" panose="020B0502040204020203" pitchFamily="34" charset="0"/>
                <a:ea typeface="Times New Roman" panose="02020603050405020304" pitchFamily="18" charset="0"/>
                <a:cs typeface="Segoe UI" panose="020B0502040204020203" pitchFamily="34" charset="0"/>
              </a:rPr>
              <a:t>Multi-Suite Residential </a:t>
            </a:r>
            <a:r>
              <a:rPr lang="en-US" sz="3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(&lt;8 bedrooms – P, &gt;8 bedrooms – A) </a:t>
            </a:r>
          </a:p>
          <a:p>
            <a:pPr fontAlgn="base">
              <a:spcBef>
                <a:spcPts val="0"/>
              </a:spcBef>
            </a:pPr>
            <a:r>
              <a:rPr lang="en-US" sz="3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Personal Care Residence </a:t>
            </a:r>
            <a:r>
              <a:rPr lang="en-US" sz="36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(19 people max – S, 8 people max – A)</a:t>
            </a:r>
            <a:endParaRPr lang="en-US" sz="3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Agriculture </a:t>
            </a:r>
            <a:r>
              <a:rPr lang="en-US" sz="3300" dirty="0">
                <a:latin typeface="Segoe UI" panose="020B0502040204020203" pitchFamily="34" charset="0"/>
                <a:ea typeface="Times New Roman" panose="02020603050405020304" pitchFamily="18" charset="0"/>
                <a:cs typeface="Segoe UI" panose="020B0502040204020203" pitchFamily="34" charset="0"/>
              </a:rPr>
              <a:t>Limited, and with Beekeeping (P)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Amusement Arcade </a:t>
            </a:r>
            <a:r>
              <a:rPr lang="en-US" sz="3300" dirty="0">
                <a:latin typeface="Segoe UI" panose="020B0502040204020203" pitchFamily="34" charset="0"/>
                <a:ea typeface="Times New Roman" panose="02020603050405020304" pitchFamily="18" charset="0"/>
                <a:cs typeface="Segoe UI" panose="020B0502040204020203" pitchFamily="34" charset="0"/>
              </a:rPr>
              <a:t>(S)</a:t>
            </a:r>
          </a:p>
          <a:p>
            <a:pPr fontAlgn="base">
              <a:spcBef>
                <a:spcPts val="0"/>
              </a:spcBef>
            </a:pPr>
            <a:r>
              <a:rPr lang="en-US" sz="3300" dirty="0">
                <a:latin typeface="Segoe UI" panose="020B0502040204020203" pitchFamily="34" charset="0"/>
                <a:ea typeface="Times New Roman" panose="02020603050405020304" pitchFamily="18" charset="0"/>
                <a:cs typeface="Segoe UI" panose="020B0502040204020203" pitchFamily="34" charset="0"/>
              </a:rPr>
              <a:t>Animal Care (P)</a:t>
            </a:r>
          </a:p>
          <a:p>
            <a:pPr fontAlgn="base">
              <a:spcBef>
                <a:spcPts val="0"/>
              </a:spcBef>
            </a:pPr>
            <a:r>
              <a:rPr lang="en-US" sz="3300" dirty="0">
                <a:latin typeface="Segoe UI" panose="020B0502040204020203" pitchFamily="34" charset="0"/>
                <a:ea typeface="Times New Roman" panose="02020603050405020304" pitchFamily="18" charset="0"/>
                <a:cs typeface="Segoe UI" panose="020B0502040204020203" pitchFamily="34" charset="0"/>
              </a:rPr>
              <a:t>Art or Music Studio (P)</a:t>
            </a:r>
          </a:p>
          <a:p>
            <a:pPr fontAlgn="base">
              <a:spcBef>
                <a:spcPts val="0"/>
              </a:spcBef>
            </a:pPr>
            <a:r>
              <a:rPr lang="en-US" sz="3300" dirty="0">
                <a:latin typeface="Segoe UI" panose="020B0502040204020203" pitchFamily="34" charset="0"/>
                <a:ea typeface="Times New Roman" panose="02020603050405020304" pitchFamily="18" charset="0"/>
                <a:cs typeface="Segoe UI" panose="020B0502040204020203" pitchFamily="34" charset="0"/>
              </a:rPr>
              <a:t>Public Assembly (S)</a:t>
            </a:r>
          </a:p>
          <a:p>
            <a:pPr fontAlgn="base">
              <a:spcBef>
                <a:spcPts val="0"/>
              </a:spcBef>
            </a:pPr>
            <a:r>
              <a:rPr lang="en-US" sz="3300" dirty="0">
                <a:latin typeface="Segoe UI" panose="020B0502040204020203" pitchFamily="34" charset="0"/>
                <a:ea typeface="Times New Roman" panose="02020603050405020304" pitchFamily="18" charset="0"/>
                <a:cs typeface="Segoe UI" panose="020B0502040204020203" pitchFamily="34" charset="0"/>
              </a:rPr>
              <a:t>Bank or Financial Institution (P)</a:t>
            </a:r>
          </a:p>
          <a:p>
            <a:pPr fontAlgn="base">
              <a:spcBef>
                <a:spcPts val="0"/>
              </a:spcBef>
            </a:pPr>
            <a:r>
              <a:rPr lang="en-US" sz="3300" b="1" dirty="0">
                <a:effectLst/>
                <a:latin typeface="Segoe UI" panose="020B0502040204020203" pitchFamily="34" charset="0"/>
                <a:ea typeface="Times New Roman" panose="02020603050405020304" pitchFamily="18" charset="0"/>
                <a:cs typeface="Segoe UI" panose="020B0502040204020203" pitchFamily="34" charset="0"/>
              </a:rPr>
              <a:t>Basic Industry </a:t>
            </a:r>
            <a:r>
              <a:rPr lang="en-US" sz="3300" dirty="0">
                <a:effectLst/>
                <a:latin typeface="Segoe UI" panose="020B0502040204020203" pitchFamily="34" charset="0"/>
                <a:ea typeface="Times New Roman" panose="02020603050405020304" pitchFamily="18" charset="0"/>
                <a:cs typeface="Segoe UI" panose="020B0502040204020203" pitchFamily="34" charset="0"/>
              </a:rPr>
              <a:t>(basic processing and manufacturing of materials or products predominantly from extracted or raw materials) (S)</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Bed &amp; Breakfast </a:t>
            </a:r>
            <a:r>
              <a:rPr lang="en-US" sz="3300" dirty="0">
                <a:latin typeface="Segoe UI" panose="020B0502040204020203" pitchFamily="34" charset="0"/>
                <a:ea typeface="Times New Roman" panose="02020603050405020304" pitchFamily="18" charset="0"/>
                <a:cs typeface="Segoe UI" panose="020B0502040204020203" pitchFamily="34" charset="0"/>
              </a:rPr>
              <a:t>(P)</a:t>
            </a:r>
            <a:endParaRPr lang="en-US" sz="3300" dirty="0">
              <a:effectLst/>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Car Wash </a:t>
            </a:r>
            <a:r>
              <a:rPr lang="en-US" sz="3300" dirty="0">
                <a:latin typeface="Segoe UI" panose="020B0502040204020203" pitchFamily="34" charset="0"/>
                <a:ea typeface="Times New Roman" panose="02020603050405020304" pitchFamily="18" charset="0"/>
                <a:cs typeface="Segoe UI" panose="020B0502040204020203" pitchFamily="34" charset="0"/>
              </a:rPr>
              <a:t>(A)</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Child Care </a:t>
            </a:r>
            <a:r>
              <a:rPr lang="en-US" sz="33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Club</a:t>
            </a:r>
            <a:r>
              <a:rPr lang="en-US" sz="3300" dirty="0">
                <a:latin typeface="Segoe UI" panose="020B0502040204020203" pitchFamily="34" charset="0"/>
                <a:ea typeface="Times New Roman" panose="02020603050405020304" pitchFamily="18" charset="0"/>
                <a:cs typeface="Segoe UI" panose="020B0502040204020203" pitchFamily="34" charset="0"/>
              </a:rPr>
              <a:t> (P)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College or University Campus </a:t>
            </a:r>
            <a:r>
              <a:rPr lang="en-US" sz="3300" dirty="0">
                <a:latin typeface="Segoe UI" panose="020B0502040204020203" pitchFamily="34" charset="0"/>
                <a:ea typeface="Times New Roman" panose="02020603050405020304" pitchFamily="18" charset="0"/>
                <a:cs typeface="Segoe UI" panose="020B0502040204020203" pitchFamily="34" charset="0"/>
              </a:rPr>
              <a:t>(C)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Community Center </a:t>
            </a:r>
            <a:r>
              <a:rPr lang="en-US" sz="3300" dirty="0">
                <a:latin typeface="Segoe UI" panose="020B0502040204020203" pitchFamily="34" charset="0"/>
                <a:ea typeface="Times New Roman" panose="02020603050405020304" pitchFamily="18" charset="0"/>
                <a:cs typeface="Segoe UI" panose="020B0502040204020203" pitchFamily="34" charset="0"/>
              </a:rPr>
              <a:t>(A)</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Communication Tower Class </a:t>
            </a:r>
            <a:r>
              <a:rPr lang="en-US" sz="3300" dirty="0">
                <a:latin typeface="Segoe UI" panose="020B0502040204020203" pitchFamily="34" charset="0"/>
                <a:ea typeface="Times New Roman" panose="02020603050405020304" pitchFamily="18" charset="0"/>
                <a:cs typeface="Segoe UI" panose="020B0502040204020203" pitchFamily="34" charset="0"/>
              </a:rPr>
              <a:t>A (S), Class B C9S), Class C (C)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Construction Contractor </a:t>
            </a:r>
            <a:r>
              <a:rPr lang="en-US" sz="3300" dirty="0">
                <a:latin typeface="Segoe UI" panose="020B0502040204020203" pitchFamily="34" charset="0"/>
                <a:ea typeface="Times New Roman" panose="02020603050405020304" pitchFamily="18" charset="0"/>
                <a:cs typeface="Segoe UI" panose="020B0502040204020203" pitchFamily="34" charset="0"/>
              </a:rPr>
              <a:t>Limited (A)</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Controlled Substance Dispensary </a:t>
            </a:r>
            <a:r>
              <a:rPr lang="en-US" sz="3300" dirty="0">
                <a:latin typeface="Segoe UI" panose="020B0502040204020203" pitchFamily="34" charset="0"/>
                <a:ea typeface="Times New Roman" panose="02020603050405020304" pitchFamily="18" charset="0"/>
                <a:cs typeface="Segoe UI" panose="020B0502040204020203" pitchFamily="34" charset="0"/>
              </a:rPr>
              <a:t>(C)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Correctional Facility Limited </a:t>
            </a:r>
            <a:r>
              <a:rPr lang="en-US" sz="3300" dirty="0">
                <a:latin typeface="Segoe UI" panose="020B0502040204020203" pitchFamily="34" charset="0"/>
                <a:ea typeface="Times New Roman" panose="02020603050405020304" pitchFamily="18" charset="0"/>
                <a:cs typeface="Segoe UI" panose="020B0502040204020203" pitchFamily="34" charset="0"/>
              </a:rPr>
              <a:t>(&lt;50 beds) (C)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Cultural Service </a:t>
            </a:r>
            <a:r>
              <a:rPr lang="en-US" sz="33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Custodial Care Facility</a:t>
            </a:r>
            <a:r>
              <a:rPr lang="en-US" sz="3300" dirty="0">
                <a:latin typeface="Segoe UI" panose="020B0502040204020203" pitchFamily="34" charset="0"/>
                <a:ea typeface="Times New Roman" panose="02020603050405020304" pitchFamily="18" charset="0"/>
                <a:cs typeface="Segoe UI" panose="020B0502040204020203" pitchFamily="34" charset="0"/>
              </a:rPr>
              <a:t> (C)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Educational Classroom Space </a:t>
            </a:r>
            <a:r>
              <a:rPr lang="en-US" sz="33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Excavation, Grading, Fill </a:t>
            </a:r>
            <a:r>
              <a:rPr lang="en-US" sz="3300" dirty="0">
                <a:latin typeface="Segoe UI" panose="020B0502040204020203" pitchFamily="34" charset="0"/>
                <a:ea typeface="Times New Roman" panose="02020603050405020304" pitchFamily="18" charset="0"/>
                <a:cs typeface="Segoe UI" panose="020B0502040204020203" pitchFamily="34" charset="0"/>
              </a:rPr>
              <a:t>(C)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Firearms Business Establishment </a:t>
            </a:r>
            <a:r>
              <a:rPr lang="en-US" sz="3300" dirty="0">
                <a:latin typeface="Segoe UI" panose="020B0502040204020203" pitchFamily="34" charset="0"/>
                <a:ea typeface="Times New Roman" panose="02020603050405020304" pitchFamily="18" charset="0"/>
                <a:cs typeface="Segoe UI" panose="020B0502040204020203" pitchFamily="34" charset="0"/>
              </a:rPr>
              <a:t>(S)</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Freight Terminal </a:t>
            </a:r>
            <a:r>
              <a:rPr lang="en-US" sz="3300" dirty="0">
                <a:latin typeface="Segoe UI" panose="020B0502040204020203" pitchFamily="34" charset="0"/>
                <a:ea typeface="Times New Roman" panose="02020603050405020304" pitchFamily="18" charset="0"/>
                <a:cs typeface="Segoe UI" panose="020B0502040204020203" pitchFamily="34" charset="0"/>
              </a:rPr>
              <a:t>(S)</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Funeral Home </a:t>
            </a:r>
            <a:r>
              <a:rPr lang="en-US" sz="33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Grocery Store </a:t>
            </a:r>
            <a:r>
              <a:rPr lang="en-US" sz="3300" dirty="0">
                <a:latin typeface="Segoe UI" panose="020B0502040204020203" pitchFamily="34" charset="0"/>
                <a:ea typeface="Times New Roman" panose="02020603050405020304" pitchFamily="18" charset="0"/>
                <a:cs typeface="Segoe UI" panose="020B0502040204020203" pitchFamily="34" charset="0"/>
              </a:rPr>
              <a:t>(P)</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Helipad</a:t>
            </a:r>
            <a:r>
              <a:rPr lang="en-US" sz="3300" dirty="0">
                <a:latin typeface="Segoe UI" panose="020B0502040204020203" pitchFamily="34" charset="0"/>
                <a:ea typeface="Times New Roman" panose="02020603050405020304" pitchFamily="18" charset="0"/>
                <a:cs typeface="Segoe UI" panose="020B0502040204020203" pitchFamily="34" charset="0"/>
              </a:rPr>
              <a:t> (includes parking) (C)</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Helistop</a:t>
            </a:r>
            <a:r>
              <a:rPr lang="en-US" sz="3300" dirty="0">
                <a:latin typeface="Segoe UI" panose="020B0502040204020203" pitchFamily="34" charset="0"/>
                <a:ea typeface="Times New Roman" panose="02020603050405020304" pitchFamily="18" charset="0"/>
                <a:cs typeface="Segoe UI" panose="020B0502040204020203" pitchFamily="34" charset="0"/>
              </a:rPr>
              <a:t> (no parking) (S)</a:t>
            </a:r>
          </a:p>
          <a:p>
            <a:pPr fontAlgn="base">
              <a:spcBef>
                <a:spcPts val="0"/>
              </a:spcBef>
            </a:pPr>
            <a:r>
              <a:rPr lang="en-US" sz="3300" b="1" dirty="0">
                <a:latin typeface="Segoe UI" panose="020B0502040204020203" pitchFamily="34" charset="0"/>
                <a:ea typeface="Times New Roman" panose="02020603050405020304" pitchFamily="18" charset="0"/>
                <a:cs typeface="Segoe UI" panose="020B0502040204020203" pitchFamily="34" charset="0"/>
              </a:rPr>
              <a:t>Hospital</a:t>
            </a:r>
            <a:r>
              <a:rPr lang="en-US" sz="3300" dirty="0">
                <a:latin typeface="Segoe UI" panose="020B0502040204020203" pitchFamily="34" charset="0"/>
                <a:ea typeface="Times New Roman" panose="02020603050405020304" pitchFamily="18" charset="0"/>
                <a:cs typeface="Segoe UI" panose="020B0502040204020203" pitchFamily="34" charset="0"/>
              </a:rPr>
              <a:t> (S)</a:t>
            </a: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fontAlgn="base">
              <a:spcBef>
                <a:spcPts val="0"/>
              </a:spcBef>
            </a:pPr>
            <a:endParaRPr lang="en-US" sz="2300" dirty="0">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lnSpc>
                <a:spcPct val="120000"/>
              </a:lnSpc>
              <a:spcAft>
                <a:spcPts val="1200"/>
              </a:spcAft>
              <a:buNone/>
            </a:pPr>
            <a:endParaRPr lang="en-US" sz="9600" dirty="0">
              <a:latin typeface="Segoe UI"/>
              <a:ea typeface="+mn-lt"/>
              <a:cs typeface="Segoe UI"/>
            </a:endParaRPr>
          </a:p>
        </p:txBody>
      </p:sp>
      <p:pic>
        <p:nvPicPr>
          <p:cNvPr id="6" name="Graphic 4">
            <a:extLst>
              <a:ext uri="{FF2B5EF4-FFF2-40B4-BE49-F238E27FC236}">
                <a16:creationId xmlns:a16="http://schemas.microsoft.com/office/drawing/2014/main" id="{660D9E9F-AB44-6E03-F7C2-5448DB8758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4912" y="4888543"/>
            <a:ext cx="1257088" cy="1775377"/>
          </a:xfrm>
          <a:prstGeom prst="rect">
            <a:avLst/>
          </a:prstGeom>
        </p:spPr>
      </p:pic>
      <p:sp>
        <p:nvSpPr>
          <p:cNvPr id="4" name="Content Placeholder 2">
            <a:extLst>
              <a:ext uri="{FF2B5EF4-FFF2-40B4-BE49-F238E27FC236}">
                <a16:creationId xmlns:a16="http://schemas.microsoft.com/office/drawing/2014/main" id="{FF12762E-8D30-213A-879A-F6DC85B6BAA2}"/>
              </a:ext>
            </a:extLst>
          </p:cNvPr>
          <p:cNvSpPr txBox="1">
            <a:spLocks/>
          </p:cNvSpPr>
          <p:nvPr/>
        </p:nvSpPr>
        <p:spPr>
          <a:xfrm>
            <a:off x="6766786" y="1634278"/>
            <a:ext cx="4724486" cy="4612410"/>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Hotel/Motel </a:t>
            </a:r>
            <a:r>
              <a:rPr kumimoji="0" lang="en-US" sz="210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Laboratory/Research Services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Laundry Services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(S)</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lang="en-US" sz="2100" b="1" dirty="0">
                <a:solidFill>
                  <a:prstClr val="black"/>
                </a:solidFill>
                <a:latin typeface="Segoe UI" panose="020B0502040204020203" pitchFamily="34" charset="0"/>
                <a:ea typeface="Times New Roman" panose="02020603050405020304" pitchFamily="18" charset="0"/>
                <a:cs typeface="Segoe UI" panose="020B0502040204020203" pitchFamily="34" charset="0"/>
              </a:rPr>
              <a:t>Library</a:t>
            </a:r>
            <a:r>
              <a:rPr lang="en-US" sz="21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(P)</a:t>
            </a: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Manufacturing and Assembly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Medical Marijuana Growing and Processing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Medical Office/Clinic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lang="en-US" sz="2100" b="1" dirty="0">
                <a:solidFill>
                  <a:prstClr val="black"/>
                </a:solidFill>
                <a:latin typeface="Segoe UI" panose="020B0502040204020203" pitchFamily="34" charset="0"/>
                <a:ea typeface="Times New Roman" panose="02020603050405020304" pitchFamily="18" charset="0"/>
                <a:cs typeface="Segoe UI" panose="020B0502040204020203" pitchFamily="34" charset="0"/>
              </a:rPr>
              <a:t>Nursery</a:t>
            </a:r>
            <a:r>
              <a:rPr lang="en-US" sz="21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(P)</a:t>
            </a: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Office</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(P)</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Outdoor Retail Sales and Service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(A)</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Parking</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Commercial (S)</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lang="en-US" sz="2100" b="1" dirty="0">
                <a:solidFill>
                  <a:prstClr val="black"/>
                </a:solidFill>
                <a:latin typeface="Segoe UI" panose="020B0502040204020203" pitchFamily="34" charset="0"/>
                <a:ea typeface="Times New Roman" panose="02020603050405020304" pitchFamily="18" charset="0"/>
                <a:cs typeface="Segoe UI" panose="020B0502040204020203" pitchFamily="34" charset="0"/>
              </a:rPr>
              <a:t>Parking Structure </a:t>
            </a:r>
            <a:r>
              <a:rPr lang="en-US" sz="21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(A)</a:t>
            </a: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Parks and Recreation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lang="en-US" sz="2100" b="1" dirty="0">
                <a:solidFill>
                  <a:prstClr val="black"/>
                </a:solidFill>
                <a:latin typeface="Segoe UI" panose="020B0502040204020203" pitchFamily="34" charset="0"/>
                <a:ea typeface="Times New Roman" panose="02020603050405020304" pitchFamily="18" charset="0"/>
                <a:cs typeface="Segoe UI" panose="020B0502040204020203" pitchFamily="34" charset="0"/>
              </a:rPr>
              <a:t>Pawn Shop </a:t>
            </a:r>
            <a:r>
              <a:rPr lang="en-US" sz="21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(S)</a:t>
            </a: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lang="en-US" sz="2100" b="1" dirty="0">
                <a:solidFill>
                  <a:prstClr val="black"/>
                </a:solidFill>
                <a:latin typeface="Segoe UI" panose="020B0502040204020203" pitchFamily="34" charset="0"/>
                <a:ea typeface="Times New Roman" panose="02020603050405020304" pitchFamily="18" charset="0"/>
                <a:cs typeface="Segoe UI" panose="020B0502040204020203" pitchFamily="34" charset="0"/>
              </a:rPr>
              <a:t>Recreation and Entertainment</a:t>
            </a:r>
            <a:r>
              <a:rPr lang="en-US" sz="21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Indoor and Outdoor (P)</a:t>
            </a: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Recycling Collection Station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lang="en-US" sz="2100" b="1" dirty="0">
                <a:solidFill>
                  <a:prstClr val="black"/>
                </a:solidFill>
                <a:latin typeface="Segoe UI" panose="020B0502040204020203" pitchFamily="34" charset="0"/>
                <a:ea typeface="Times New Roman" panose="02020603050405020304" pitchFamily="18" charset="0"/>
                <a:cs typeface="Segoe UI" panose="020B0502040204020203" pitchFamily="34" charset="0"/>
              </a:rPr>
              <a:t>Religious Assembly </a:t>
            </a:r>
            <a:r>
              <a:rPr lang="en-US" sz="21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(P)</a:t>
            </a: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lang="en-US" sz="2100" b="1" dirty="0">
                <a:solidFill>
                  <a:prstClr val="black"/>
                </a:solidFill>
                <a:latin typeface="Segoe UI" panose="020B0502040204020203" pitchFamily="34" charset="0"/>
                <a:ea typeface="Times New Roman" panose="02020603050405020304" pitchFamily="18" charset="0"/>
                <a:cs typeface="Segoe UI" panose="020B0502040204020203" pitchFamily="34" charset="0"/>
              </a:rPr>
              <a:t>Restaurant</a:t>
            </a:r>
            <a:r>
              <a:rPr lang="en-US" sz="21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(P)</a:t>
            </a: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Retail Sales and Services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Safety Service Facility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School</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Elementary or Secondary (S) </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Transit Facility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(S)</a:t>
            </a: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Utility</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(C)</a:t>
            </a:r>
          </a:p>
          <a:p>
            <a:pPr lvl="0" fontAlgn="base">
              <a:spcBef>
                <a:spcPts val="0"/>
              </a:spcBef>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Vehicle/Equipment Repair </a:t>
            </a:r>
            <a:r>
              <a:rPr lang="en-US" sz="21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(Limited – P, General – A)</a:t>
            </a: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lvl="0" fontAlgn="base">
              <a:spcBef>
                <a:spcPts val="0"/>
              </a:spcBef>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Vehicle/Equipment Sales </a:t>
            </a:r>
            <a:r>
              <a:rPr lang="en-US" sz="21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(Limited – A, General – S)</a:t>
            </a: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Vocational School </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t>
            </a:r>
          </a:p>
          <a:p>
            <a:pPr lvl="0" fontAlgn="base">
              <a:spcBef>
                <a:spcPts val="0"/>
              </a:spcBef>
            </a:pPr>
            <a:r>
              <a:rPr kumimoji="0" lang="en-US" sz="21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Warehouse</a:t>
            </a:r>
            <a:r>
              <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a:t>
            </a:r>
            <a:r>
              <a:rPr lang="en-US" sz="21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(Limited – P, General – A)</a:t>
            </a: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1" fontAlgn="base" latinLnBrk="0" hangingPunct="1">
              <a:lnSpc>
                <a:spcPct val="90000"/>
              </a:lnSpc>
              <a:spcBef>
                <a:spcPts val="0"/>
              </a:spcBef>
              <a:spcAft>
                <a:spcPts val="0"/>
              </a:spcAft>
              <a:buClrTx/>
              <a:buSzTx/>
              <a:buNone/>
              <a:tabLst/>
              <a:defRPr/>
            </a:pPr>
            <a:endParaRPr kumimoji="0" lang="en-US" sz="21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228600" marR="0" lvl="0" indent="-22860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endParaRPr kumimoji="0" lang="en-US" sz="9600" b="0" i="0" u="none" strike="noStrike" kern="1200" cap="none" spc="0" normalizeH="0" baseline="0" noProof="0" dirty="0">
              <a:ln>
                <a:noFill/>
              </a:ln>
              <a:solidFill>
                <a:prstClr val="black"/>
              </a:solidFill>
              <a:effectLst/>
              <a:uLnTx/>
              <a:uFillTx/>
              <a:latin typeface="Segoe UI"/>
              <a:ea typeface="Calibri" panose="020F0502020204030204"/>
              <a:cs typeface="Segoe UI"/>
            </a:endParaRPr>
          </a:p>
        </p:txBody>
      </p:sp>
    </p:spTree>
    <p:extLst>
      <p:ext uri="{BB962C8B-B14F-4D97-AF65-F5344CB8AC3E}">
        <p14:creationId xmlns:p14="http://schemas.microsoft.com/office/powerpoint/2010/main" val="243963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36CF1-6648-8209-8D60-7EA0507C118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EFACFFF-40A4-2565-032A-C0CA3C0CC2E8}"/>
              </a:ext>
            </a:extLst>
          </p:cNvPr>
          <p:cNvSpPr/>
          <p:nvPr/>
        </p:nvSpPr>
        <p:spPr>
          <a:xfrm>
            <a:off x="174803" y="-10630"/>
            <a:ext cx="257949" cy="6868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F0835CF-07D5-6CCC-D40D-B2E497736B7D}"/>
              </a:ext>
            </a:extLst>
          </p:cNvPr>
          <p:cNvSpPr/>
          <p:nvPr/>
        </p:nvSpPr>
        <p:spPr>
          <a:xfrm>
            <a:off x="553773" y="-1"/>
            <a:ext cx="257949" cy="6868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5C02E2B-BDCC-0D68-3D21-610067D59579}"/>
              </a:ext>
            </a:extLst>
          </p:cNvPr>
          <p:cNvSpPr/>
          <p:nvPr/>
        </p:nvSpPr>
        <p:spPr>
          <a:xfrm>
            <a:off x="947308" y="-10629"/>
            <a:ext cx="257949" cy="68792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45A6711-5DE4-6FEA-ABAE-085850652C44}"/>
              </a:ext>
            </a:extLst>
          </p:cNvPr>
          <p:cNvSpPr>
            <a:spLocks noGrp="1"/>
          </p:cNvSpPr>
          <p:nvPr>
            <p:ph idx="1"/>
          </p:nvPr>
        </p:nvSpPr>
        <p:spPr>
          <a:xfrm>
            <a:off x="1723394" y="1315093"/>
            <a:ext cx="9521298" cy="5030329"/>
          </a:xfrm>
        </p:spPr>
        <p:txBody>
          <a:bodyPr vert="horz" lIns="91440" tIns="45720" rIns="91440" bIns="45720" rtlCol="0" anchor="t">
            <a:normAutofit fontScale="70000" lnSpcReduction="20000"/>
          </a:bodyPr>
          <a:lstStyle/>
          <a:p>
            <a:pPr marL="0" marR="0" indent="0" fontAlgn="base">
              <a:spcBef>
                <a:spcPts val="0"/>
              </a:spcBef>
              <a:spcAft>
                <a:spcPts val="0"/>
              </a:spcAft>
              <a:buNone/>
            </a:pPr>
            <a:endParaRPr lang="en-US" sz="2900" b="1" dirty="0">
              <a:effectLst/>
              <a:latin typeface="Segoe UI" panose="020B0502040204020203" pitchFamily="34" charset="0"/>
              <a:ea typeface="Times New Roman" panose="02020603050405020304" pitchFamily="18" charset="0"/>
              <a:cs typeface="Segoe UI" panose="020B0502040204020203" pitchFamily="34" charset="0"/>
            </a:endParaRPr>
          </a:p>
          <a:p>
            <a:pPr fontAlgn="base"/>
            <a:r>
              <a:rPr lang="en-US" b="1" dirty="0"/>
              <a:t>Sept. 2 (latest): </a:t>
            </a:r>
            <a:r>
              <a:rPr lang="en-US" dirty="0"/>
              <a:t>Mailed/posted notice for the Pittsburgh Planning Commission hearing</a:t>
            </a:r>
          </a:p>
          <a:p>
            <a:pPr marL="0" indent="0" fontAlgn="base">
              <a:buNone/>
            </a:pPr>
            <a:endParaRPr lang="en-US" dirty="0"/>
          </a:p>
          <a:p>
            <a:pPr fontAlgn="base"/>
            <a:r>
              <a:rPr lang="en-US" b="1" dirty="0"/>
              <a:t>Sept. 9:</a:t>
            </a:r>
            <a:r>
              <a:rPr lang="en-US" dirty="0"/>
              <a:t> Pittsburgh Planning Commission briefing (by Councilmember Warwick)</a:t>
            </a:r>
          </a:p>
          <a:p>
            <a:pPr marL="0" indent="0" fontAlgn="base">
              <a:buNone/>
            </a:pPr>
            <a:endParaRPr lang="en-US" dirty="0"/>
          </a:p>
          <a:p>
            <a:pPr fontAlgn="base"/>
            <a:r>
              <a:rPr lang="en-US" b="1" dirty="0"/>
              <a:t>Sept. 23, 1pm: </a:t>
            </a:r>
            <a:r>
              <a:rPr lang="en-US" dirty="0"/>
              <a:t>Pittsburgh Planning Commission hearing</a:t>
            </a:r>
          </a:p>
          <a:p>
            <a:pPr lvl="1" fontAlgn="base"/>
            <a:r>
              <a:rPr lang="en-US" dirty="0"/>
              <a:t>Lower Level Hearing Room at 412 Boulevard of the Allies, Pittsburgh, PA 15219</a:t>
            </a:r>
          </a:p>
          <a:p>
            <a:pPr lvl="1" fontAlgn="base"/>
            <a:r>
              <a:rPr lang="en-US" dirty="0"/>
              <a:t>Zoom meeting link: </a:t>
            </a:r>
            <a:r>
              <a:rPr lang="en-US" u="sng" dirty="0">
                <a:hlinkClick r:id="rId3" tooltip="Link to the Zoom meeting"/>
              </a:rPr>
              <a:t>https://us02web.zoom.us/j/88275113502</a:t>
            </a:r>
            <a:br>
              <a:rPr lang="en-US" dirty="0"/>
            </a:br>
            <a:r>
              <a:rPr lang="en-US" dirty="0"/>
              <a:t>Join by phone:+1 301 715 8592</a:t>
            </a:r>
            <a:br>
              <a:rPr lang="en-US" dirty="0"/>
            </a:br>
            <a:r>
              <a:rPr lang="en-US" dirty="0"/>
              <a:t>Webinar ID: 882 7511 3502</a:t>
            </a:r>
          </a:p>
          <a:p>
            <a:pPr lvl="1" fontAlgn="base"/>
            <a:r>
              <a:rPr lang="en-US" dirty="0"/>
              <a:t>Submit written comment or register to testify (3 minutes) at </a:t>
            </a:r>
            <a:r>
              <a:rPr lang="en-US" u="sng" dirty="0">
                <a:hlinkClick r:id="rId4" tooltip="Send an email to Planning Commission staff"/>
              </a:rPr>
              <a:t>planningcommission@pittsburghpa.gov</a:t>
            </a:r>
            <a:endParaRPr lang="en-US" u="sng" dirty="0"/>
          </a:p>
          <a:p>
            <a:pPr marL="457200" lvl="1" indent="0" fontAlgn="base">
              <a:buNone/>
            </a:pPr>
            <a:endParaRPr lang="en-US" dirty="0"/>
          </a:p>
          <a:p>
            <a:pPr fontAlgn="base"/>
            <a:r>
              <a:rPr lang="en-US" b="1" dirty="0"/>
              <a:t>TBD: </a:t>
            </a:r>
            <a:r>
              <a:rPr lang="en-US" dirty="0"/>
              <a:t>Pittsburgh Planning Commission submits positive/negative recommendation to Pittsburgh City Council</a:t>
            </a:r>
          </a:p>
          <a:p>
            <a:pPr fontAlgn="base"/>
            <a:endParaRPr lang="en-US" dirty="0"/>
          </a:p>
          <a:p>
            <a:pPr fontAlgn="base"/>
            <a:r>
              <a:rPr lang="en-US" b="1" dirty="0"/>
              <a:t>TBD: </a:t>
            </a:r>
            <a:r>
              <a:rPr lang="en-US" dirty="0"/>
              <a:t>Pittsburgh City Council Vote</a:t>
            </a:r>
          </a:p>
          <a:p>
            <a:pPr marL="0" indent="0" fontAlgn="base">
              <a:buNone/>
            </a:pPr>
            <a:endParaRPr lang="en-US" dirty="0"/>
          </a:p>
          <a:p>
            <a:pPr fontAlgn="base"/>
            <a:endParaRPr lang="en-US" dirty="0"/>
          </a:p>
          <a:p>
            <a:pPr marL="0" marR="0" indent="0" fontAlgn="base">
              <a:spcBef>
                <a:spcPts val="0"/>
              </a:spcBef>
              <a:spcAft>
                <a:spcPts val="0"/>
              </a:spcAft>
              <a:buNone/>
            </a:pPr>
            <a:endParaRPr lang="en-US" sz="1100" dirty="0">
              <a:effectLst/>
              <a:latin typeface="Segoe UI" panose="020B0502040204020203" pitchFamily="34" charset="0"/>
              <a:ea typeface="Times New Roman" panose="02020603050405020304" pitchFamily="18" charset="0"/>
              <a:cs typeface="Segoe UI" panose="020B0502040204020203" pitchFamily="34" charset="0"/>
            </a:endParaRPr>
          </a:p>
          <a:p>
            <a:pPr marL="0" indent="0" fontAlgn="base">
              <a:spcBef>
                <a:spcPts val="0"/>
              </a:spcBef>
              <a:buNone/>
            </a:pPr>
            <a:endParaRPr lang="en-US" sz="2400"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2000"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fontAlgn="base">
              <a:spcBef>
                <a:spcPts val="0"/>
              </a:spcBef>
              <a:buNone/>
            </a:pPr>
            <a:endParaRPr lang="en-US" sz="1800"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lnSpc>
                <a:spcPct val="120000"/>
              </a:lnSpc>
              <a:spcAft>
                <a:spcPts val="1200"/>
              </a:spcAft>
              <a:buNone/>
            </a:pPr>
            <a:endParaRPr lang="en-US" sz="9600" dirty="0">
              <a:latin typeface="Segoe UI"/>
              <a:ea typeface="+mn-lt"/>
              <a:cs typeface="Segoe UI"/>
            </a:endParaRPr>
          </a:p>
        </p:txBody>
      </p:sp>
      <p:pic>
        <p:nvPicPr>
          <p:cNvPr id="6" name="Graphic 4">
            <a:extLst>
              <a:ext uri="{FF2B5EF4-FFF2-40B4-BE49-F238E27FC236}">
                <a16:creationId xmlns:a16="http://schemas.microsoft.com/office/drawing/2014/main" id="{08F19202-7399-77BE-9820-ACAACC9E7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34912" y="4888543"/>
            <a:ext cx="1257088" cy="1775377"/>
          </a:xfrm>
          <a:prstGeom prst="rect">
            <a:avLst/>
          </a:prstGeom>
        </p:spPr>
      </p:pic>
      <p:sp>
        <p:nvSpPr>
          <p:cNvPr id="2" name="Title 1">
            <a:extLst>
              <a:ext uri="{FF2B5EF4-FFF2-40B4-BE49-F238E27FC236}">
                <a16:creationId xmlns:a16="http://schemas.microsoft.com/office/drawing/2014/main" id="{67CBC855-2031-EC72-F3F1-5BE5F4975E36}"/>
              </a:ext>
            </a:extLst>
          </p:cNvPr>
          <p:cNvSpPr>
            <a:spLocks noGrp="1"/>
          </p:cNvSpPr>
          <p:nvPr>
            <p:ph type="title"/>
          </p:nvPr>
        </p:nvSpPr>
        <p:spPr>
          <a:xfrm>
            <a:off x="1340843" y="48458"/>
            <a:ext cx="9385713" cy="1354499"/>
          </a:xfrm>
        </p:spPr>
        <p:txBody>
          <a:bodyPr>
            <a:normAutofit/>
          </a:bodyPr>
          <a:lstStyle/>
          <a:p>
            <a:r>
              <a:rPr lang="en-US" sz="4800" b="1" dirty="0">
                <a:solidFill>
                  <a:schemeClr val="accent1">
                    <a:lumMod val="75000"/>
                  </a:schemeClr>
                </a:solidFill>
                <a:latin typeface="Segoe UI"/>
                <a:cs typeface="Segoe UI"/>
              </a:rPr>
              <a:t>Next Steps</a:t>
            </a:r>
          </a:p>
        </p:txBody>
      </p:sp>
    </p:spTree>
    <p:extLst>
      <p:ext uri="{BB962C8B-B14F-4D97-AF65-F5344CB8AC3E}">
        <p14:creationId xmlns:p14="http://schemas.microsoft.com/office/powerpoint/2010/main" val="96718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18CE-4F31-5FBD-2ED1-7738E154B7C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FE5C2A8-EF86-2E2A-400B-A4481A91B297}"/>
              </a:ext>
            </a:extLst>
          </p:cNvPr>
          <p:cNvSpPr/>
          <p:nvPr/>
        </p:nvSpPr>
        <p:spPr>
          <a:xfrm>
            <a:off x="174803" y="-10630"/>
            <a:ext cx="257949" cy="6868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3F1DB3F-B4C0-C00F-DA56-531B61965E14}"/>
              </a:ext>
            </a:extLst>
          </p:cNvPr>
          <p:cNvSpPr/>
          <p:nvPr/>
        </p:nvSpPr>
        <p:spPr>
          <a:xfrm>
            <a:off x="553773" y="-1"/>
            <a:ext cx="257949" cy="6868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27905DA-958D-4F4D-D0B6-6CDCAA78C492}"/>
              </a:ext>
            </a:extLst>
          </p:cNvPr>
          <p:cNvSpPr/>
          <p:nvPr/>
        </p:nvSpPr>
        <p:spPr>
          <a:xfrm>
            <a:off x="947308" y="-10629"/>
            <a:ext cx="257949" cy="68792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AEBEB37-BCE1-E605-BE9C-95073ABAF32A}"/>
              </a:ext>
            </a:extLst>
          </p:cNvPr>
          <p:cNvSpPr>
            <a:spLocks noGrp="1"/>
          </p:cNvSpPr>
          <p:nvPr>
            <p:ph idx="1"/>
          </p:nvPr>
        </p:nvSpPr>
        <p:spPr>
          <a:xfrm>
            <a:off x="1723394" y="1315093"/>
            <a:ext cx="9521298" cy="5030329"/>
          </a:xfrm>
        </p:spPr>
        <p:txBody>
          <a:bodyPr vert="horz" lIns="91440" tIns="45720" rIns="91440" bIns="45720" rtlCol="0" anchor="t">
            <a:normAutofit fontScale="77500" lnSpcReduction="20000"/>
          </a:bodyPr>
          <a:lstStyle/>
          <a:p>
            <a:pPr marL="0" indent="0" fontAlgn="base">
              <a:buNone/>
            </a:pPr>
            <a:endParaRPr lang="en-US" b="1" dirty="0"/>
          </a:p>
          <a:p>
            <a:pPr fontAlgn="base"/>
            <a:r>
              <a:rPr lang="en-US" b="1" dirty="0"/>
              <a:t>Environmental Justice: </a:t>
            </a:r>
            <a:r>
              <a:rPr lang="en-US" dirty="0"/>
              <a:t>Zoning for heavy industry in lower-income communities like Hazelwood has a disproportionately negative impact on the health and well-being of historically marginalized Pittsburghers. We should be righting the wrongs of the past – not making them worse – by ensuring our zoning protects nearby residents both now and for the long-term.</a:t>
            </a:r>
          </a:p>
          <a:p>
            <a:pPr fontAlgn="base"/>
            <a:r>
              <a:rPr lang="en-US" b="1" dirty="0"/>
              <a:t>Hazelwood is Growing: </a:t>
            </a:r>
            <a:r>
              <a:rPr lang="en-US" dirty="0"/>
              <a:t>From affordable housing, to safer streets, to economic development - the City of Pittsburgh, the URA, and our local non-profit foundation and university partners are investing heavily in the future of Hazelwood. Updating the zoning for Hazelwood’s riverfront is part of supporting that growth and ensuring a safe and healthy environment for current residents as well as an inviting and enticing space for future residents.</a:t>
            </a:r>
          </a:p>
          <a:p>
            <a:pPr fontAlgn="base"/>
            <a:r>
              <a:rPr lang="en-US" b="1" dirty="0"/>
              <a:t>Reimagining Pittsburgh’s Riverfronts: </a:t>
            </a:r>
            <a:r>
              <a:rPr lang="en-US" dirty="0"/>
              <a:t>Over the past decade plus, Pittsburgh’s relationship with its riverfronts has evolved drastically. Rather than treating them as a dumping ground for heavy industry and leaving them as polluted wasteland, we now recognize them as a valuable natural resource that boost our city’s economy and improve quality of life for everyone. We need only look at the North Shore, South Side, and Strip District to see the future potential in Hazelwood.    </a:t>
            </a:r>
          </a:p>
          <a:p>
            <a:pPr fontAlgn="base"/>
            <a:endParaRPr lang="en-US" dirty="0"/>
          </a:p>
          <a:p>
            <a:pPr marL="0" marR="0" indent="0" fontAlgn="base">
              <a:spcBef>
                <a:spcPts val="0"/>
              </a:spcBef>
              <a:spcAft>
                <a:spcPts val="0"/>
              </a:spcAft>
              <a:buNone/>
            </a:pPr>
            <a:endParaRPr lang="en-US" sz="1100" dirty="0">
              <a:effectLst/>
              <a:latin typeface="Segoe UI" panose="020B0502040204020203" pitchFamily="34" charset="0"/>
              <a:ea typeface="Times New Roman" panose="02020603050405020304" pitchFamily="18" charset="0"/>
              <a:cs typeface="Segoe UI" panose="020B0502040204020203" pitchFamily="34" charset="0"/>
            </a:endParaRPr>
          </a:p>
          <a:p>
            <a:pPr marL="0" indent="0" fontAlgn="base">
              <a:spcBef>
                <a:spcPts val="0"/>
              </a:spcBef>
              <a:buNone/>
            </a:pPr>
            <a:endParaRPr lang="en-US" sz="2400"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2000"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fontAlgn="base">
              <a:spcBef>
                <a:spcPts val="0"/>
              </a:spcBef>
              <a:buNone/>
            </a:pPr>
            <a:endParaRPr lang="en-US" sz="1800"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lnSpc>
                <a:spcPct val="120000"/>
              </a:lnSpc>
              <a:spcAft>
                <a:spcPts val="1200"/>
              </a:spcAft>
              <a:buNone/>
            </a:pPr>
            <a:endParaRPr lang="en-US" sz="9600" dirty="0">
              <a:latin typeface="Segoe UI"/>
              <a:ea typeface="+mn-lt"/>
              <a:cs typeface="Segoe UI"/>
            </a:endParaRPr>
          </a:p>
        </p:txBody>
      </p:sp>
      <p:pic>
        <p:nvPicPr>
          <p:cNvPr id="6" name="Graphic 4">
            <a:extLst>
              <a:ext uri="{FF2B5EF4-FFF2-40B4-BE49-F238E27FC236}">
                <a16:creationId xmlns:a16="http://schemas.microsoft.com/office/drawing/2014/main" id="{5392EFC3-6CB5-B5D4-BEEB-8B4AB41853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4912" y="4888543"/>
            <a:ext cx="1257088" cy="1775377"/>
          </a:xfrm>
          <a:prstGeom prst="rect">
            <a:avLst/>
          </a:prstGeom>
        </p:spPr>
      </p:pic>
      <p:sp>
        <p:nvSpPr>
          <p:cNvPr id="2" name="Title 1">
            <a:extLst>
              <a:ext uri="{FF2B5EF4-FFF2-40B4-BE49-F238E27FC236}">
                <a16:creationId xmlns:a16="http://schemas.microsoft.com/office/drawing/2014/main" id="{0D57FC92-07AB-C7BF-48AF-36B35EF162C2}"/>
              </a:ext>
            </a:extLst>
          </p:cNvPr>
          <p:cNvSpPr>
            <a:spLocks noGrp="1"/>
          </p:cNvSpPr>
          <p:nvPr>
            <p:ph type="title"/>
          </p:nvPr>
        </p:nvSpPr>
        <p:spPr>
          <a:xfrm>
            <a:off x="1340843" y="48458"/>
            <a:ext cx="9385713" cy="1354499"/>
          </a:xfrm>
        </p:spPr>
        <p:txBody>
          <a:bodyPr>
            <a:normAutofit/>
          </a:bodyPr>
          <a:lstStyle/>
          <a:p>
            <a:r>
              <a:rPr lang="en-US" sz="4800" b="1" dirty="0">
                <a:solidFill>
                  <a:schemeClr val="accent1">
                    <a:lumMod val="75000"/>
                  </a:schemeClr>
                </a:solidFill>
                <a:latin typeface="Segoe UI"/>
                <a:cs typeface="Segoe UI"/>
              </a:rPr>
              <a:t>Why this Zoning Change Now?</a:t>
            </a:r>
          </a:p>
        </p:txBody>
      </p:sp>
    </p:spTree>
    <p:extLst>
      <p:ext uri="{BB962C8B-B14F-4D97-AF65-F5344CB8AC3E}">
        <p14:creationId xmlns:p14="http://schemas.microsoft.com/office/powerpoint/2010/main" val="80513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04A7F-B85F-4941-BFE4-DD71813B33EA}"/>
              </a:ext>
            </a:extLst>
          </p:cNvPr>
          <p:cNvSpPr/>
          <p:nvPr/>
        </p:nvSpPr>
        <p:spPr>
          <a:xfrm>
            <a:off x="174803" y="-10630"/>
            <a:ext cx="257949" cy="6868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FA6440-C0A3-4972-8FD7-733294BBCB0C}"/>
              </a:ext>
            </a:extLst>
          </p:cNvPr>
          <p:cNvSpPr/>
          <p:nvPr/>
        </p:nvSpPr>
        <p:spPr>
          <a:xfrm>
            <a:off x="553773" y="-1"/>
            <a:ext cx="257949" cy="6868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C5B84D1-CB47-4D74-B63F-FB83538B596A}"/>
              </a:ext>
            </a:extLst>
          </p:cNvPr>
          <p:cNvSpPr/>
          <p:nvPr/>
        </p:nvSpPr>
        <p:spPr>
          <a:xfrm>
            <a:off x="947308" y="-10629"/>
            <a:ext cx="257949" cy="68792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6925D3-B7B9-4AEF-9647-66B9BA88ACCC}"/>
              </a:ext>
            </a:extLst>
          </p:cNvPr>
          <p:cNvSpPr>
            <a:spLocks noGrp="1"/>
          </p:cNvSpPr>
          <p:nvPr>
            <p:ph idx="1"/>
          </p:nvPr>
        </p:nvSpPr>
        <p:spPr>
          <a:xfrm>
            <a:off x="1723394" y="1315093"/>
            <a:ext cx="9521298" cy="5030329"/>
          </a:xfrm>
        </p:spPr>
        <p:txBody>
          <a:bodyPr vert="horz" lIns="91440" tIns="45720" rIns="91440" bIns="45720" rtlCol="0" anchor="t">
            <a:normAutofit/>
          </a:bodyPr>
          <a:lstStyle/>
          <a:p>
            <a:pPr marL="0" marR="0" indent="0" fontAlgn="base">
              <a:spcBef>
                <a:spcPts val="0"/>
              </a:spcBef>
              <a:spcAft>
                <a:spcPts val="0"/>
              </a:spcAft>
              <a:buNone/>
            </a:pPr>
            <a:endParaRPr lang="en-US" sz="2900" b="1" dirty="0">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2900" b="1" dirty="0">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2900" b="1"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2900" b="1" dirty="0">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r>
              <a:rPr lang="en-US" sz="2900" b="1" dirty="0">
                <a:effectLst/>
                <a:latin typeface="Segoe UI" panose="020B0502040204020203" pitchFamily="34" charset="0"/>
                <a:ea typeface="Times New Roman" panose="02020603050405020304" pitchFamily="18" charset="0"/>
                <a:cs typeface="Segoe UI" panose="020B0502040204020203" pitchFamily="34" charset="0"/>
              </a:rPr>
              <a:t> </a:t>
            </a:r>
            <a:endParaRPr lang="en-US" sz="2900" dirty="0">
              <a:latin typeface="Segoe UI" panose="020B0502040204020203" pitchFamily="34" charset="0"/>
              <a:ea typeface="Times New Roman" panose="02020603050405020304" pitchFamily="18" charset="0"/>
              <a:cs typeface="Segoe UI" panose="020B0502040204020203" pitchFamily="34" charset="0"/>
            </a:endParaRPr>
          </a:p>
          <a:p>
            <a:pPr marL="0" indent="0" fontAlgn="base">
              <a:spcBef>
                <a:spcPts val="0"/>
              </a:spcBef>
              <a:buNone/>
            </a:pPr>
            <a:endParaRPr lang="en-US" sz="2400" dirty="0">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100"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100" dirty="0">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100" dirty="0">
              <a:effectLst/>
              <a:latin typeface="Segoe UI" panose="020B0502040204020203" pitchFamily="34" charset="0"/>
              <a:ea typeface="Times New Roman" panose="02020603050405020304" pitchFamily="18" charset="0"/>
              <a:cs typeface="Segoe UI" panose="020B0502040204020203" pitchFamily="34" charset="0"/>
            </a:endParaRPr>
          </a:p>
          <a:p>
            <a:pPr marL="0" indent="0" fontAlgn="base">
              <a:spcBef>
                <a:spcPts val="0"/>
              </a:spcBef>
              <a:buNone/>
            </a:pPr>
            <a:endParaRPr lang="en-US" sz="2400"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2000"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fontAlgn="base">
              <a:spcBef>
                <a:spcPts val="0"/>
              </a:spcBef>
              <a:buNone/>
            </a:pPr>
            <a:endParaRPr lang="en-US" sz="1800" dirty="0">
              <a:effectLst/>
              <a:latin typeface="Segoe UI" panose="020B0502040204020203" pitchFamily="34" charset="0"/>
              <a:ea typeface="Times New Roman" panose="02020603050405020304" pitchFamily="18" charset="0"/>
              <a:cs typeface="Segoe UI" panose="020B0502040204020203"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lnSpc>
                <a:spcPct val="120000"/>
              </a:lnSpc>
              <a:spcAft>
                <a:spcPts val="1200"/>
              </a:spcAft>
              <a:buNone/>
            </a:pPr>
            <a:endParaRPr lang="en-US" sz="9600" dirty="0">
              <a:latin typeface="Segoe UI"/>
              <a:ea typeface="+mn-lt"/>
              <a:cs typeface="Segoe UI"/>
            </a:endParaRPr>
          </a:p>
        </p:txBody>
      </p:sp>
      <p:pic>
        <p:nvPicPr>
          <p:cNvPr id="6" name="Graphic 4">
            <a:extLst>
              <a:ext uri="{FF2B5EF4-FFF2-40B4-BE49-F238E27FC236}">
                <a16:creationId xmlns:a16="http://schemas.microsoft.com/office/drawing/2014/main" id="{7FE41566-FDA9-4D7E-8C9E-B2A7D19DAC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4912" y="4888543"/>
            <a:ext cx="1257088" cy="1775377"/>
          </a:xfrm>
          <a:prstGeom prst="rect">
            <a:avLst/>
          </a:prstGeom>
        </p:spPr>
      </p:pic>
      <p:sp>
        <p:nvSpPr>
          <p:cNvPr id="2" name="Title 1">
            <a:extLst>
              <a:ext uri="{FF2B5EF4-FFF2-40B4-BE49-F238E27FC236}">
                <a16:creationId xmlns:a16="http://schemas.microsoft.com/office/drawing/2014/main" id="{031335AE-13EA-D3B1-CDB1-BB8669CEBD76}"/>
              </a:ext>
            </a:extLst>
          </p:cNvPr>
          <p:cNvSpPr>
            <a:spLocks noGrp="1"/>
          </p:cNvSpPr>
          <p:nvPr>
            <p:ph type="title"/>
          </p:nvPr>
        </p:nvSpPr>
        <p:spPr>
          <a:xfrm>
            <a:off x="1340843" y="48458"/>
            <a:ext cx="9385713" cy="1354499"/>
          </a:xfrm>
        </p:spPr>
        <p:txBody>
          <a:bodyPr>
            <a:normAutofit/>
          </a:bodyPr>
          <a:lstStyle/>
          <a:p>
            <a:r>
              <a:rPr lang="en-US" sz="4800" b="1" dirty="0">
                <a:solidFill>
                  <a:schemeClr val="accent1">
                    <a:lumMod val="75000"/>
                  </a:schemeClr>
                </a:solidFill>
                <a:latin typeface="Segoe UI"/>
                <a:cs typeface="Segoe UI"/>
              </a:rPr>
              <a:t>Questions or comments?</a:t>
            </a:r>
          </a:p>
        </p:txBody>
      </p:sp>
    </p:spTree>
    <p:extLst>
      <p:ext uri="{BB962C8B-B14F-4D97-AF65-F5344CB8AC3E}">
        <p14:creationId xmlns:p14="http://schemas.microsoft.com/office/powerpoint/2010/main" val="33225728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31D75B1E4148429C0EEA8B28582784" ma:contentTypeVersion="20" ma:contentTypeDescription="Create a new document." ma:contentTypeScope="" ma:versionID="c39cefd55babd16397e85ce644fe0eb4">
  <xsd:schema xmlns:xsd="http://www.w3.org/2001/XMLSchema" xmlns:xs="http://www.w3.org/2001/XMLSchema" xmlns:p="http://schemas.microsoft.com/office/2006/metadata/properties" xmlns:ns2="25bdd831-8a06-4e50-bd08-6bbf87cd7420" xmlns:ns3="d61ec7a8-0d4d-4980-bbc9-790900e86056" targetNamespace="http://schemas.microsoft.com/office/2006/metadata/properties" ma:root="true" ma:fieldsID="ca91df0d725fad996a08d7c81ae46bed" ns2:_="" ns3:_="">
    <xsd:import namespace="25bdd831-8a06-4e50-bd08-6bbf87cd7420"/>
    <xsd:import namespace="d61ec7a8-0d4d-4980-bbc9-790900e86056"/>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lcf76f155ced4ddcb4097134ff3c332f" minOccurs="0"/>
                <xsd:element ref="ns3:TaxCatchAll" minOccurs="0"/>
                <xsd:element ref="ns2:Thumbnail" minOccurs="0"/>
                <xsd:element ref="ns2:Photos" minOccurs="0"/>
                <xsd:element ref="ns2:Image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dd831-8a06-4e50-bd08-6bbf87cd7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3653792-a09a-4b2a-b1d9-8f18b91b90ab" ma:termSetId="09814cd3-568e-fe90-9814-8d621ff8fb84" ma:anchorId="fba54fb3-c3e1-fe81-a776-ca4b69148c4d" ma:open="true" ma:isKeyword="false">
      <xsd:complexType>
        <xsd:sequence>
          <xsd:element ref="pc:Terms" minOccurs="0" maxOccurs="1"/>
        </xsd:sequence>
      </xsd:complexType>
    </xsd:element>
    <xsd:element name="Thumbnail" ma:index="21" nillable="true" ma:displayName="Thumbnail" ma:format="Thumbnail" ma:internalName="Thumbnail">
      <xsd:simpleType>
        <xsd:restriction base="dms:Unknown"/>
      </xsd:simpleType>
    </xsd:element>
    <xsd:element name="Photos" ma:index="22" nillable="true" ma:displayName="Photos" ma:format="Thumbnail" ma:internalName="Photos">
      <xsd:simpleType>
        <xsd:restriction base="dms:Unknown"/>
      </xsd:simpleType>
    </xsd:element>
    <xsd:element name="Images" ma:index="23" nillable="true" ma:displayName="Images" ma:format="Thumbnail" ma:internalName="Images">
      <xsd:simpleType>
        <xsd:restriction base="dms:Unknown"/>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1ec7a8-0d4d-4980-bbc9-790900e860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7f7255-a5c6-47dd-9a4d-e32ae70aeed0}" ma:internalName="TaxCatchAll" ma:showField="CatchAllData" ma:web="d61ec7a8-0d4d-4980-bbc9-790900e860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61ec7a8-0d4d-4980-bbc9-790900e86056">
      <UserInfo>
        <DisplayName>Knight, Michael</DisplayName>
        <AccountId>25</AccountId>
        <AccountType/>
      </UserInfo>
    </SharedWithUsers>
    <Images xmlns="25bdd831-8a06-4e50-bd08-6bbf87cd7420" xsi:nil="true"/>
    <Thumbnail xmlns="25bdd831-8a06-4e50-bd08-6bbf87cd7420" xsi:nil="true"/>
    <TaxCatchAll xmlns="d61ec7a8-0d4d-4980-bbc9-790900e86056" xsi:nil="true"/>
    <Photos xmlns="25bdd831-8a06-4e50-bd08-6bbf87cd7420" xsi:nil="true"/>
    <lcf76f155ced4ddcb4097134ff3c332f xmlns="25bdd831-8a06-4e50-bd08-6bbf87cd74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6A5771-1827-47AE-B889-725D7CF75EAA}">
  <ds:schemaRefs>
    <ds:schemaRef ds:uri="http://schemas.microsoft.com/sharepoint/v3/contenttype/forms"/>
  </ds:schemaRefs>
</ds:datastoreItem>
</file>

<file path=customXml/itemProps2.xml><?xml version="1.0" encoding="utf-8"?>
<ds:datastoreItem xmlns:ds="http://schemas.openxmlformats.org/officeDocument/2006/customXml" ds:itemID="{00C5DAA1-E398-47CC-9F60-69FB8E1D32BF}">
  <ds:schemaRefs>
    <ds:schemaRef ds:uri="25bdd831-8a06-4e50-bd08-6bbf87cd7420"/>
    <ds:schemaRef ds:uri="d61ec7a8-0d4d-4980-bbc9-790900e860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EE2801-ED18-4A60-92FE-D0FAC3D26BA3}">
  <ds:schemaRef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www.w3.org/XML/1998/namespace"/>
    <ds:schemaRef ds:uri="d61ec7a8-0d4d-4980-bbc9-790900e86056"/>
    <ds:schemaRef ds:uri="http://purl.org/dc/terms/"/>
    <ds:schemaRef ds:uri="25bdd831-8a06-4e50-bd08-6bbf87cd74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1671</TotalTime>
  <Words>1404</Words>
  <Application>Microsoft Office PowerPoint</Application>
  <PresentationFormat>Widescreen</PresentationFormat>
  <Paragraphs>199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Segoe UI</vt:lpstr>
      <vt:lpstr>Times New Roman</vt:lpstr>
      <vt:lpstr>Office Theme</vt:lpstr>
      <vt:lpstr>Rezoning of Hazelwood Riverfront:  RIV-GI to RIV-IMU</vt:lpstr>
      <vt:lpstr>Legislation Language</vt:lpstr>
      <vt:lpstr>Map of Area for Proposed Rezoning</vt:lpstr>
      <vt:lpstr>Zoning Uses Definitions</vt:lpstr>
      <vt:lpstr>Uses in Riverfront General Industrial Subdistrict (RIV-GI)</vt:lpstr>
      <vt:lpstr>Uses in Riverfront Industrial Mixed-Use Subdistrict (RIV-IMU)</vt:lpstr>
      <vt:lpstr>Next Steps</vt:lpstr>
      <vt:lpstr>Why this Zoning Change Now?</vt:lpstr>
      <vt:lpstr>Questions or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PITTSBURGH</dc:title>
  <dc:creator>User1</dc:creator>
  <cp:lastModifiedBy>Lauren Coursey</cp:lastModifiedBy>
  <cp:revision>10</cp:revision>
  <cp:lastPrinted>2022-04-01T17:19:33Z</cp:lastPrinted>
  <dcterms:created xsi:type="dcterms:W3CDTF">2020-02-14T14:55:38Z</dcterms:created>
  <dcterms:modified xsi:type="dcterms:W3CDTF">2025-08-21T21:57:14Z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0x0101005331D75B1E4148429C0EEA8B28582784</vt:lpwstr>
  </property>
  <property fmtid="{D5CDD505-2E9C-101B-9397-08002B2CF9AE}" pid="3" name="Order">
    <vt:r8>1604800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